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2.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698" r:id="rId5"/>
    <p:sldMasterId id="2147483716" r:id="rId6"/>
    <p:sldMasterId id="2147483741" r:id="rId7"/>
    <p:sldMasterId id="2147483751" r:id="rId8"/>
    <p:sldMasterId id="2147483770" r:id="rId9"/>
    <p:sldMasterId id="2147483795" r:id="rId10"/>
    <p:sldMasterId id="2147483824" r:id="rId11"/>
    <p:sldMasterId id="2147483832" r:id="rId12"/>
    <p:sldMasterId id="2147483851" r:id="rId13"/>
    <p:sldMasterId id="2147483876" r:id="rId14"/>
    <p:sldMasterId id="2147483912" r:id="rId15"/>
    <p:sldMasterId id="2147483918" r:id="rId16"/>
    <p:sldMasterId id="2147483943" r:id="rId17"/>
    <p:sldMasterId id="2147483963" r:id="rId18"/>
  </p:sldMasterIdLst>
  <p:notesMasterIdLst>
    <p:notesMasterId r:id="rId38"/>
  </p:notesMasterIdLst>
  <p:sldIdLst>
    <p:sldId id="469" r:id="rId19"/>
    <p:sldId id="278" r:id="rId20"/>
    <p:sldId id="472" r:id="rId21"/>
    <p:sldId id="280" r:id="rId22"/>
    <p:sldId id="362" r:id="rId23"/>
    <p:sldId id="3423" r:id="rId24"/>
    <p:sldId id="3461" r:id="rId25"/>
    <p:sldId id="477" r:id="rId26"/>
    <p:sldId id="364" r:id="rId27"/>
    <p:sldId id="1555" r:id="rId28"/>
    <p:sldId id="3462" r:id="rId29"/>
    <p:sldId id="3460" r:id="rId30"/>
    <p:sldId id="3456" r:id="rId31"/>
    <p:sldId id="3457" r:id="rId32"/>
    <p:sldId id="3458" r:id="rId33"/>
    <p:sldId id="3459" r:id="rId34"/>
    <p:sldId id="3448" r:id="rId35"/>
    <p:sldId id="3450" r:id="rId36"/>
    <p:sldId id="43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2"/>
    <p:restoredTop sz="69711" autoAdjust="0"/>
  </p:normalViewPr>
  <p:slideViewPr>
    <p:cSldViewPr snapToGrid="0" snapToObjects="1">
      <p:cViewPr varScale="1">
        <p:scale>
          <a:sx n="60" d="100"/>
          <a:sy n="60" d="100"/>
        </p:scale>
        <p:origin x="166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presProps" Target="presProps.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BDB4-CDF5-C043-B7A7-0F0D58E78CEB}" type="slidenum">
              <a:rPr lang="en-US" smtClean="0"/>
              <a:t>1</a:t>
            </a:fld>
            <a:endParaRPr lang="en-US"/>
          </a:p>
        </p:txBody>
      </p:sp>
    </p:spTree>
    <p:extLst>
      <p:ext uri="{BB962C8B-B14F-4D97-AF65-F5344CB8AC3E}">
        <p14:creationId xmlns:p14="http://schemas.microsoft.com/office/powerpoint/2010/main" val="1400198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477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34BDB4-CDF5-C043-B7A7-0F0D58E78C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35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4/23/2019 1:07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Discuss the dashboard and monitoring here.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Mention alerts, restarting pipelines and other features.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dashboard is a web application that can be accessed through the Azure portal.</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92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939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894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36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Data Factory can create connections to on-premise data sources such as SQL </a:t>
            </a:r>
            <a:r>
              <a:rPr lang="en-US" sz="1200" b="0" kern="1200" dirty="0" err="1">
                <a:solidFill>
                  <a:schemeClr val="tx1"/>
                </a:solidFill>
                <a:effectLst/>
                <a:latin typeface="+mn-lt"/>
                <a:ea typeface="+mn-ea"/>
                <a:cs typeface="+mn-cs"/>
              </a:rPr>
              <a:t>SQL</a:t>
            </a:r>
            <a:r>
              <a:rPr lang="en-US" sz="1200" b="0" kern="1200" dirty="0">
                <a:solidFill>
                  <a:schemeClr val="tx1"/>
                </a:solidFill>
                <a:effectLst/>
                <a:latin typeface="+mn-lt"/>
                <a:ea typeface="+mn-ea"/>
                <a:cs typeface="+mn-cs"/>
              </a:rPr>
              <a:t> Server.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Self-hosted Integration Runtimes can be installed on private machines - https://docs.microsoft.com/en-us/azure/data-factory/create-self-hosted-integration-runtime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462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Master" Target="../slideMasters/slideMaster10.xml"/><Relationship Id="rId4" Type="http://schemas.openxmlformats.org/officeDocument/2006/relationships/image" Target="../media/image41.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Master" Target="../slideMasters/slideMaster10.xml"/><Relationship Id="rId4" Type="http://schemas.openxmlformats.org/officeDocument/2006/relationships/image" Target="../media/image44.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2.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jpe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jpe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jpeg"/><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jpeg"/><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jpe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23/04/2019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Content - minimal">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B2EC0D-7831-6F47-8828-E1362D3E1D25}"/>
              </a:ext>
            </a:extLst>
          </p:cNvPr>
          <p:cNvSpPr txBox="1"/>
          <p:nvPr userDrawn="1"/>
        </p:nvSpPr>
        <p:spPr>
          <a:xfrm>
            <a:off x="11105804" y="6403796"/>
            <a:ext cx="908376" cy="338554"/>
          </a:xfrm>
          <a:prstGeom prst="rect">
            <a:avLst/>
          </a:prstGeom>
          <a:noFill/>
        </p:spPr>
        <p:txBody>
          <a:bodyPr wrap="square" rtlCol="0" anchor="ctr">
            <a:spAutoFit/>
          </a:bodyPr>
          <a:lstStyle/>
          <a:p>
            <a:pPr algn="r"/>
            <a:fld id="{8F57A718-7638-AA4D-9012-BBF5E9D5FCFE}" type="slidenum">
              <a:rPr lang="en-US" sz="1600" b="0" i="0" smtClean="0">
                <a:solidFill>
                  <a:srgbClr val="726963"/>
                </a:solidFill>
                <a:latin typeface="Klinic Slab Light" pitchFamily="2" charset="0"/>
                <a:cs typeface="Verdana"/>
              </a:rPr>
              <a:pPr algn="r"/>
              <a:t>‹#›</a:t>
            </a:fld>
            <a:endParaRPr lang="en-US" sz="1600" b="0" i="0">
              <a:solidFill>
                <a:srgbClr val="726963"/>
              </a:solidFill>
              <a:latin typeface="Klinic Slab Light" pitchFamily="2" charset="0"/>
              <a:cs typeface="Verdana"/>
            </a:endParaRPr>
          </a:p>
        </p:txBody>
      </p:sp>
      <p:sp>
        <p:nvSpPr>
          <p:cNvPr id="6" name="Title 8">
            <a:extLst>
              <a:ext uri="{FF2B5EF4-FFF2-40B4-BE49-F238E27FC236}">
                <a16:creationId xmlns:a16="http://schemas.microsoft.com/office/drawing/2014/main" id="{34E03F61-1B45-6248-A6B8-BB63EFB638E4}"/>
              </a:ext>
            </a:extLst>
          </p:cNvPr>
          <p:cNvSpPr>
            <a:spLocks noGrp="1"/>
          </p:cNvSpPr>
          <p:nvPr>
            <p:ph type="title"/>
          </p:nvPr>
        </p:nvSpPr>
        <p:spPr>
          <a:xfrm>
            <a:off x="851647" y="336501"/>
            <a:ext cx="10479743" cy="605611"/>
          </a:xfrm>
        </p:spPr>
        <p:txBody>
          <a:bodyPr anchor="t"/>
          <a:lstStyle>
            <a:lvl1pPr>
              <a:defRPr sz="3733"/>
            </a:lvl1pPr>
          </a:lstStyle>
          <a:p>
            <a:r>
              <a:rPr lang="en-US"/>
              <a:t>Click to edit Master title style</a:t>
            </a:r>
          </a:p>
        </p:txBody>
      </p:sp>
      <p:sp>
        <p:nvSpPr>
          <p:cNvPr id="4" name="Text Placeholder 2">
            <a:extLst>
              <a:ext uri="{FF2B5EF4-FFF2-40B4-BE49-F238E27FC236}">
                <a16:creationId xmlns:a16="http://schemas.microsoft.com/office/drawing/2014/main" id="{25AEC0D4-B987-6440-BB08-0A7C49D324EF}"/>
              </a:ext>
            </a:extLst>
          </p:cNvPr>
          <p:cNvSpPr>
            <a:spLocks noGrp="1"/>
          </p:cNvSpPr>
          <p:nvPr>
            <p:ph type="body" sz="quarter" idx="4294967295"/>
          </p:nvPr>
        </p:nvSpPr>
        <p:spPr>
          <a:xfrm>
            <a:off x="2" y="1305984"/>
            <a:ext cx="10375900" cy="4842933"/>
          </a:xfrm>
        </p:spPr>
        <p:txBody>
          <a:bodyPr>
            <a:normAutofit fontScale="70000" lnSpcReduction="20000"/>
          </a:bodyPr>
          <a:lstStyle>
            <a:lvl1pPr marL="685783" indent="-685783" algn="l">
              <a:buFont typeface="Arial" panose="020B0604020202020204" pitchFamily="34" charset="0"/>
              <a:buChar char="•"/>
              <a:defRPr b="0" i="0">
                <a:latin typeface="Klinic Slab Book" pitchFamily="2" charset="0"/>
              </a:defRPr>
            </a:lvl1pPr>
            <a:lvl2pPr>
              <a:defRPr b="0" i="0">
                <a:latin typeface="Klinic Slab Book" pitchFamily="2" charset="0"/>
              </a:defRPr>
            </a:lvl2pPr>
          </a:lstStyle>
          <a:p>
            <a:pPr marL="514350" indent="-514350" algn="l">
              <a:buFont typeface="Arial" panose="020B0604020202020204" pitchFamily="34" charset="0"/>
              <a:buChar char="•"/>
            </a:pPr>
            <a:r>
              <a:rPr lang="en-US"/>
              <a:t>Introductions </a:t>
            </a:r>
          </a:p>
          <a:p>
            <a:pPr marL="1142942" lvl="1" indent="-685766">
              <a:buFont typeface="Arial" panose="020B0604020202020204" pitchFamily="34" charset="0"/>
              <a:buChar char="•"/>
            </a:pPr>
            <a:r>
              <a:rPr lang="en-US"/>
              <a:t>People and Organizations</a:t>
            </a:r>
          </a:p>
          <a:p>
            <a:pPr marL="514350" indent="-514350" algn="l">
              <a:buFont typeface="Arial" panose="020B0604020202020204" pitchFamily="34" charset="0"/>
              <a:buChar char="•"/>
            </a:pPr>
            <a:r>
              <a:rPr lang="en-US"/>
              <a:t>Proposal and Business Case Overview</a:t>
            </a:r>
          </a:p>
          <a:p>
            <a:pPr marL="1142942" lvl="1" indent="-685766">
              <a:buFont typeface="Arial" panose="020B0604020202020204" pitchFamily="34" charset="0"/>
              <a:buChar char="•"/>
            </a:pPr>
            <a:r>
              <a:rPr lang="en-US"/>
              <a:t>Introduction to Intranet Foundation </a:t>
            </a:r>
          </a:p>
          <a:p>
            <a:pPr marL="1142942" lvl="1" indent="-685766">
              <a:buFont typeface="Arial" panose="020B0604020202020204" pitchFamily="34" charset="0"/>
              <a:buChar char="•"/>
            </a:pPr>
            <a:r>
              <a:rPr lang="en-US"/>
              <a:t>Real world examples</a:t>
            </a:r>
          </a:p>
          <a:p>
            <a:pPr marL="514350" indent="-514350" algn="l">
              <a:buFont typeface="Arial" panose="020B0604020202020204" pitchFamily="34" charset="0"/>
              <a:buChar char="•"/>
            </a:pPr>
            <a:r>
              <a:rPr lang="en-US"/>
              <a:t> Implementation and Migration Overview</a:t>
            </a:r>
          </a:p>
          <a:p>
            <a:pPr marL="1142942" lvl="1" indent="-685766">
              <a:buFont typeface="Arial" panose="020B0604020202020204" pitchFamily="34" charset="0"/>
              <a:buChar char="•"/>
            </a:pPr>
            <a:r>
              <a:rPr lang="en-US"/>
              <a:t>Timeline overview</a:t>
            </a:r>
          </a:p>
          <a:p>
            <a:pPr marL="1142942" lvl="1" indent="-685766">
              <a:buFont typeface="Arial" panose="020B0604020202020204" pitchFamily="34" charset="0"/>
              <a:buChar char="•"/>
            </a:pPr>
            <a:r>
              <a:rPr lang="en-US"/>
              <a:t>Deployment planning</a:t>
            </a:r>
          </a:p>
          <a:p>
            <a:pPr marL="1142942" lvl="1" indent="-685766">
              <a:buFont typeface="Arial" panose="020B0604020202020204" pitchFamily="34" charset="0"/>
              <a:buChar char="•"/>
            </a:pPr>
            <a:r>
              <a:rPr lang="en-US"/>
              <a:t>Testing and acceptance (change management)</a:t>
            </a:r>
          </a:p>
          <a:p>
            <a:pPr marL="1142942" lvl="1" indent="-685766">
              <a:buFont typeface="Arial" panose="020B0604020202020204" pitchFamily="34" charset="0"/>
              <a:buChar char="•"/>
            </a:pPr>
            <a:r>
              <a:rPr lang="en-US"/>
              <a:t>Content review</a:t>
            </a:r>
          </a:p>
          <a:p>
            <a:pPr marL="1142942" lvl="1" indent="-685766">
              <a:buFont typeface="Arial" panose="020B0604020202020204" pitchFamily="34" charset="0"/>
              <a:buChar char="•"/>
            </a:pPr>
            <a:r>
              <a:rPr lang="en-US"/>
              <a:t>Migration planning</a:t>
            </a:r>
          </a:p>
          <a:p>
            <a:pPr marL="1142942" lvl="1" indent="-685766">
              <a:buFont typeface="Arial" panose="020B0604020202020204" pitchFamily="34" charset="0"/>
              <a:buChar char="•"/>
            </a:pPr>
            <a:r>
              <a:rPr lang="en-US"/>
              <a:t>Tool selection</a:t>
            </a:r>
          </a:p>
          <a:p>
            <a:pPr marL="1142942" lvl="1" indent="-685766">
              <a:buFont typeface="Arial" panose="020B0604020202020204" pitchFamily="34" charset="0"/>
              <a:buChar char="•"/>
            </a:pPr>
            <a:r>
              <a:rPr lang="en-US"/>
              <a:t>Information architecture and organization</a:t>
            </a:r>
          </a:p>
          <a:p>
            <a:pPr marL="1142942" lvl="1" indent="-685766">
              <a:buFont typeface="Arial" panose="020B0604020202020204" pitchFamily="34" charset="0"/>
              <a:buChar char="•"/>
            </a:pPr>
            <a:r>
              <a:rPr lang="en-US"/>
              <a:t>Governance</a:t>
            </a:r>
          </a:p>
          <a:p>
            <a:pPr marL="1142942" lvl="1" indent="-685766">
              <a:buFont typeface="Arial" panose="020B0604020202020204" pitchFamily="34" charset="0"/>
              <a:buChar char="•"/>
            </a:pPr>
            <a:r>
              <a:rPr lang="en-US"/>
              <a:t>Go-live and adoption strategy</a:t>
            </a:r>
          </a:p>
          <a:p>
            <a:pPr marL="514350" indent="-514350" algn="l">
              <a:buFont typeface="Arial" panose="020B0604020202020204" pitchFamily="34" charset="0"/>
              <a:buChar char="•"/>
            </a:pPr>
            <a:r>
              <a:rPr lang="en-US"/>
              <a:t>Relevant Examples &amp; Cost Overview</a:t>
            </a:r>
          </a:p>
          <a:p>
            <a:pPr marL="514350" indent="-514350" algn="l">
              <a:buFont typeface="Arial" panose="020B0604020202020204" pitchFamily="34" charset="0"/>
              <a:buChar char="•"/>
            </a:pPr>
            <a:r>
              <a:rPr lang="en-US"/>
              <a:t>Final Q&amp;A</a:t>
            </a:r>
          </a:p>
          <a:p>
            <a:pPr marL="1142942" lvl="1" indent="-685766">
              <a:buFont typeface="Arial" panose="020B0604020202020204" pitchFamily="34" charset="0"/>
              <a:buChar char="•"/>
            </a:pPr>
            <a:endParaRPr lang="en-US"/>
          </a:p>
        </p:txBody>
      </p:sp>
    </p:spTree>
    <p:extLst>
      <p:ext uri="{BB962C8B-B14F-4D97-AF65-F5344CB8AC3E}">
        <p14:creationId xmlns:p14="http://schemas.microsoft.com/office/powerpoint/2010/main" val="388863597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Section Divider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133685-5758-A94A-8560-1B3A4F5FFA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C829EFB8-EC15-FE49-8B45-A5743F965B8B}"/>
              </a:ext>
            </a:extLst>
          </p:cNvPr>
          <p:cNvSpPr txBox="1"/>
          <p:nvPr userDrawn="1"/>
        </p:nvSpPr>
        <p:spPr>
          <a:xfrm>
            <a:off x="5298142" y="6413315"/>
            <a:ext cx="6798364" cy="215444"/>
          </a:xfrm>
          <a:prstGeom prst="rect">
            <a:avLst/>
          </a:prstGeom>
          <a:noFill/>
        </p:spPr>
        <p:txBody>
          <a:bodyPr wrap="square" rtlCol="0">
            <a:spAutoFit/>
          </a:bodyPr>
          <a:lstStyle/>
          <a:p>
            <a:pPr algn="r"/>
            <a:r>
              <a:rPr lang="en-US" sz="800" b="0" i="0">
                <a:solidFill>
                  <a:schemeClr val="bg1"/>
                </a:solidFill>
                <a:effectLst/>
                <a:latin typeface="Verdana"/>
                <a:cs typeface="Verdana"/>
              </a:rPr>
              <a:t>Insight Proprietary &amp; Confidential.</a:t>
            </a:r>
            <a:r>
              <a:rPr lang="en-US" sz="800" b="0" i="0" baseline="0">
                <a:solidFill>
                  <a:schemeClr val="bg1"/>
                </a:solidFill>
                <a:effectLst/>
                <a:latin typeface="Verdana"/>
                <a:cs typeface="Verdana"/>
              </a:rPr>
              <a:t> Do Not Copy or Distribute. </a:t>
            </a:r>
            <a:r>
              <a:rPr lang="en-US" sz="800" i="0" kern="1200">
                <a:solidFill>
                  <a:schemeClr val="bg1"/>
                </a:solidFill>
                <a:latin typeface="Verdana"/>
                <a:ea typeface="+mn-ea"/>
                <a:cs typeface="Verdana"/>
              </a:rPr>
              <a:t>© 2018 Insight Direct USA, Inc</a:t>
            </a:r>
            <a:r>
              <a:rPr lang="en-US" sz="800" b="0" i="0" baseline="0">
                <a:solidFill>
                  <a:schemeClr val="bg1"/>
                </a:solidFill>
                <a:effectLst/>
                <a:latin typeface="Verdana"/>
                <a:cs typeface="Verdana"/>
              </a:rPr>
              <a:t>. All Rights Reserved.</a:t>
            </a:r>
            <a:endParaRPr lang="en-US" sz="800" b="0" i="0">
              <a:solidFill>
                <a:schemeClr val="bg1"/>
              </a:solidFill>
              <a:effectLst/>
              <a:latin typeface="Verdana"/>
              <a:cs typeface="Verdana"/>
            </a:endParaRPr>
          </a:p>
        </p:txBody>
      </p:sp>
      <p:sp>
        <p:nvSpPr>
          <p:cNvPr id="13" name="Title 1">
            <a:extLst>
              <a:ext uri="{FF2B5EF4-FFF2-40B4-BE49-F238E27FC236}">
                <a16:creationId xmlns:a16="http://schemas.microsoft.com/office/drawing/2014/main" id="{26110E3F-1E05-DA48-B2A6-4A14BCFC8FB7}"/>
              </a:ext>
            </a:extLst>
          </p:cNvPr>
          <p:cNvSpPr>
            <a:spLocks noGrp="1"/>
          </p:cNvSpPr>
          <p:nvPr>
            <p:ph type="ctrTitle"/>
          </p:nvPr>
        </p:nvSpPr>
        <p:spPr>
          <a:xfrm>
            <a:off x="854573" y="2667088"/>
            <a:ext cx="10479743" cy="935267"/>
          </a:xfrm>
          <a:prstGeom prst="rect">
            <a:avLst/>
          </a:prstGeom>
        </p:spPr>
        <p:txBody>
          <a:bodyPr anchor="b" anchorCtr="0">
            <a:noAutofit/>
          </a:bodyPr>
          <a:lstStyle>
            <a:lvl1pPr algn="ctr">
              <a:defRPr sz="3200" b="0" i="0">
                <a:solidFill>
                  <a:schemeClr val="bg1"/>
                </a:solidFill>
                <a:latin typeface="Klinic Slab Book" pitchFamily="2" charset="0"/>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EE637B10-D27E-5540-A559-73E5B9F90751}"/>
              </a:ext>
            </a:extLst>
          </p:cNvPr>
          <p:cNvSpPr>
            <a:spLocks noGrp="1"/>
          </p:cNvSpPr>
          <p:nvPr>
            <p:ph type="subTitle" idx="1"/>
          </p:nvPr>
        </p:nvSpPr>
        <p:spPr>
          <a:xfrm>
            <a:off x="851646" y="3606925"/>
            <a:ext cx="10479743" cy="715496"/>
          </a:xfrm>
          <a:prstGeom prst="rect">
            <a:avLst/>
          </a:prstGeom>
        </p:spPr>
        <p:txBody>
          <a:bodyPr>
            <a:noAutofit/>
          </a:bodyPr>
          <a:lstStyle>
            <a:lvl1pPr marL="0" indent="0" algn="ctr">
              <a:buNone/>
              <a:defRPr sz="1600" b="0">
                <a:solidFill>
                  <a:schemeClr val="bg1"/>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74579869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945984" cy="6265341"/>
          </a:xfrm>
          <a:prstGeom prst="rect">
            <a:avLst/>
          </a:prstGeom>
        </p:spPr>
      </p:pic>
      <p:sp>
        <p:nvSpPr>
          <p:cNvPr id="31" name="Freeform 30"/>
          <p:cNvSpPr/>
          <p:nvPr userDrawn="1"/>
        </p:nvSpPr>
        <p:spPr>
          <a:xfrm>
            <a:off x="4060467" y="-10600"/>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7" name="Freeform 26"/>
          <p:cNvSpPr/>
          <p:nvPr userDrawn="1"/>
        </p:nvSpPr>
        <p:spPr>
          <a:xfrm>
            <a:off x="3006107" y="2"/>
            <a:ext cx="3266424" cy="6265340"/>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33"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pic>
        <p:nvPicPr>
          <p:cNvPr id="34" name="Picture 33"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35"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89877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150205_13824.jpg"/>
          <p:cNvPicPr>
            <a:picLocks noChangeAspect="1"/>
          </p:cNvPicPr>
          <p:nvPr userDrawn="1"/>
        </p:nvPicPr>
        <p:blipFill rotWithShape="1">
          <a:blip r:embed="rId2" cstate="email">
            <a:extLst>
              <a:ext uri="{28A0092B-C50C-407E-A947-70E740481C1C}">
                <a14:useLocalDpi xmlns:a14="http://schemas.microsoft.com/office/drawing/2010/main"/>
              </a:ext>
            </a:extLst>
          </a:blip>
          <a:srcRect r="-33439"/>
          <a:stretch/>
        </p:blipFill>
        <p:spPr>
          <a:xfrm>
            <a:off x="1" y="-12192"/>
            <a:ext cx="9131768" cy="6288133"/>
          </a:xfrm>
          <a:prstGeom prst="rect">
            <a:avLst/>
          </a:prstGeom>
        </p:spPr>
      </p:pic>
      <p:sp>
        <p:nvSpPr>
          <p:cNvPr id="6" name="Freeform 5"/>
          <p:cNvSpPr/>
          <p:nvPr userDrawn="1"/>
        </p:nvSpPr>
        <p:spPr>
          <a:xfrm>
            <a:off x="4049867" y="2"/>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10603"/>
            <a:ext cx="3266424" cy="6265340"/>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10"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1"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9845982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r="-1755"/>
          <a:stretch/>
        </p:blipFill>
        <p:spPr>
          <a:xfrm>
            <a:off x="0" y="0"/>
            <a:ext cx="5959475" cy="6275941"/>
          </a:xfrm>
          <a:prstGeom prst="rect">
            <a:avLst/>
          </a:prstGeom>
        </p:spPr>
      </p:pic>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6" name="Freeform 5"/>
          <p:cNvSpPr/>
          <p:nvPr userDrawn="1"/>
        </p:nvSpPr>
        <p:spPr>
          <a:xfrm>
            <a:off x="4049867" y="2"/>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3"/>
            <a:ext cx="3266424" cy="6275941"/>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11"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3"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0285602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r="-1404"/>
          <a:stretch/>
        </p:blipFill>
        <p:spPr>
          <a:xfrm>
            <a:off x="1" y="-10600"/>
            <a:ext cx="8778025" cy="6286543"/>
          </a:xfrm>
          <a:prstGeom prst="rect">
            <a:avLst/>
          </a:prstGeom>
        </p:spPr>
      </p:pic>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6" name="Freeform 5"/>
          <p:cNvSpPr/>
          <p:nvPr userDrawn="1"/>
        </p:nvSpPr>
        <p:spPr>
          <a:xfrm>
            <a:off x="4049867" y="-10600"/>
            <a:ext cx="8142135" cy="6880528"/>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10600"/>
            <a:ext cx="3266424" cy="6286543"/>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11"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3"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1534549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59"/>
            <a:ext cx="6813973" cy="6275383"/>
          </a:xfrm>
          <a:prstGeom prst="rect">
            <a:avLst/>
          </a:prstGeom>
        </p:spPr>
      </p:pic>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6" name="Freeform 5"/>
          <p:cNvSpPr/>
          <p:nvPr userDrawn="1"/>
        </p:nvSpPr>
        <p:spPr>
          <a:xfrm>
            <a:off x="4049867" y="2"/>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3"/>
            <a:ext cx="3266424" cy="6275941"/>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11"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3"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4655041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a:prstGeom prst="rect">
            <a:avLst/>
          </a:prstGeo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399">
                <a:solidFill>
                  <a:schemeClr val="tx1">
                    <a:tint val="75000"/>
                  </a:schemeClr>
                </a:solidFill>
              </a:defRPr>
            </a:lvl1pPr>
            <a:lvl2pPr marL="457075" indent="0">
              <a:buNone/>
              <a:defRPr sz="2000">
                <a:solidFill>
                  <a:schemeClr val="tx1">
                    <a:tint val="75000"/>
                  </a:schemeClr>
                </a:solidFill>
              </a:defRPr>
            </a:lvl2pPr>
            <a:lvl3pPr marL="914148" indent="0">
              <a:buNone/>
              <a:defRPr sz="1800">
                <a:solidFill>
                  <a:schemeClr val="tx1">
                    <a:tint val="75000"/>
                  </a:schemeClr>
                </a:solidFill>
              </a:defRPr>
            </a:lvl3pPr>
            <a:lvl4pPr marL="1371223" indent="0">
              <a:buNone/>
              <a:defRPr sz="1600">
                <a:solidFill>
                  <a:schemeClr val="tx1">
                    <a:tint val="75000"/>
                  </a:schemeClr>
                </a:solidFill>
              </a:defRPr>
            </a:lvl4pPr>
            <a:lvl5pPr marL="1828297" indent="0">
              <a:buNone/>
              <a:defRPr sz="1600">
                <a:solidFill>
                  <a:schemeClr val="tx1">
                    <a:tint val="75000"/>
                  </a:schemeClr>
                </a:solidFill>
              </a:defRPr>
            </a:lvl5pPr>
            <a:lvl6pPr marL="2285372" indent="0">
              <a:buNone/>
              <a:defRPr sz="1600">
                <a:solidFill>
                  <a:schemeClr val="tx1">
                    <a:tint val="75000"/>
                  </a:schemeClr>
                </a:solidFill>
              </a:defRPr>
            </a:lvl6pPr>
            <a:lvl7pPr marL="2742446" indent="0">
              <a:buNone/>
              <a:defRPr sz="1600">
                <a:solidFill>
                  <a:schemeClr val="tx1">
                    <a:tint val="75000"/>
                  </a:schemeClr>
                </a:solidFill>
              </a:defRPr>
            </a:lvl7pPr>
            <a:lvl8pPr marL="3199520" indent="0">
              <a:buNone/>
              <a:defRPr sz="1600">
                <a:solidFill>
                  <a:schemeClr val="tx1">
                    <a:tint val="75000"/>
                  </a:schemeClr>
                </a:solidFill>
              </a:defRPr>
            </a:lvl8pPr>
            <a:lvl9pPr marL="3656595"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1648102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527924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24637363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531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image" Target="../media/image38.emf"/><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theme" Target="../theme/theme10.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21" Type="http://schemas.openxmlformats.org/officeDocument/2006/relationships/slideLayout" Target="../slideLayouts/slideLayout197.xml"/><Relationship Id="rId34" Type="http://schemas.openxmlformats.org/officeDocument/2006/relationships/slideLayout" Target="../slideLayouts/slideLayout210.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29" Type="http://schemas.openxmlformats.org/officeDocument/2006/relationships/slideLayout" Target="../slideLayouts/slideLayout205.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37" Type="http://schemas.openxmlformats.org/officeDocument/2006/relationships/image" Target="../media/image46.png"/><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theme" Target="../theme/theme11.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31" Type="http://schemas.openxmlformats.org/officeDocument/2006/relationships/slideLayout" Target="../slideLayouts/slideLayout207.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slideLayout" Target="../slideLayouts/slideLayout211.xml"/><Relationship Id="rId8" Type="http://schemas.openxmlformats.org/officeDocument/2006/relationships/slideLayout" Target="../slideLayouts/slideLayout184.xml"/><Relationship Id="rId3"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14.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image" Target="../media/image13.png"/><Relationship Id="rId5" Type="http://schemas.openxmlformats.org/officeDocument/2006/relationships/theme" Target="../theme/theme12.xml"/><Relationship Id="rId4" Type="http://schemas.openxmlformats.org/officeDocument/2006/relationships/slideLayout" Target="../slideLayouts/slideLayout21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image" Target="../media/image11.emf"/><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3.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image" Target="../media/image17.png"/><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theme" Target="../theme/theme14.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image" Target="../media/image57.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6.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image" Target="../media/image69.png"/><Relationship Id="rId5" Type="http://schemas.openxmlformats.org/officeDocument/2006/relationships/slideLayout" Target="../slideLayouts/slideLayout263.xml"/><Relationship Id="rId10" Type="http://schemas.openxmlformats.org/officeDocument/2006/relationships/theme" Target="../theme/theme15.xml"/><Relationship Id="rId4" Type="http://schemas.openxmlformats.org/officeDocument/2006/relationships/slideLayout" Target="../slideLayouts/slideLayout262.xml"/><Relationship Id="rId9"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11.emf"/><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image" Target="../media/image13.png"/><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18.png"/><Relationship Id="rId5" Type="http://schemas.openxmlformats.org/officeDocument/2006/relationships/slideLayout" Target="../slideLayouts/slideLayout67.xml"/><Relationship Id="rId10" Type="http://schemas.openxmlformats.org/officeDocument/2006/relationships/image" Target="../media/image17.png"/><Relationship Id="rId4" Type="http://schemas.openxmlformats.org/officeDocument/2006/relationships/slideLayout" Target="../slideLayouts/slideLayout6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image" Target="../media/image11.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theme" Target="../theme/theme5.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6.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theme" Target="../theme/theme7.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10" Type="http://schemas.openxmlformats.org/officeDocument/2006/relationships/image" Target="../media/image31.png"/><Relationship Id="rId4" Type="http://schemas.openxmlformats.org/officeDocument/2006/relationships/slideLayout" Target="../slideLayouts/slideLayout131.xml"/><Relationship Id="rId9" Type="http://schemas.openxmlformats.org/officeDocument/2006/relationships/image" Target="../media/image1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image" Target="../media/image1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theme" Target="../theme/theme9.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Freeform 23"/>
          <p:cNvSpPr/>
          <p:nvPr userDrawn="1"/>
        </p:nvSpPr>
        <p:spPr>
          <a:xfrm>
            <a:off x="9468021" y="-10984"/>
            <a:ext cx="2723979" cy="955589"/>
          </a:xfrm>
          <a:custGeom>
            <a:avLst/>
            <a:gdLst>
              <a:gd name="connsiteX0" fmla="*/ 0 w 2042984"/>
              <a:gd name="connsiteY0" fmla="*/ 716692 h 716692"/>
              <a:gd name="connsiteX1" fmla="*/ 2042984 w 2042984"/>
              <a:gd name="connsiteY1" fmla="*/ 716692 h 716692"/>
              <a:gd name="connsiteX2" fmla="*/ 2042984 w 2042984"/>
              <a:gd name="connsiteY2" fmla="*/ 0 h 716692"/>
              <a:gd name="connsiteX3" fmla="*/ 247135 w 2042984"/>
              <a:gd name="connsiteY3" fmla="*/ 0 h 716692"/>
              <a:gd name="connsiteX4" fmla="*/ 0 w 2042984"/>
              <a:gd name="connsiteY4" fmla="*/ 716692 h 71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2984" h="716692">
                <a:moveTo>
                  <a:pt x="0" y="716692"/>
                </a:moveTo>
                <a:lnTo>
                  <a:pt x="2042984" y="716692"/>
                </a:lnTo>
                <a:lnTo>
                  <a:pt x="2042984" y="0"/>
                </a:lnTo>
                <a:lnTo>
                  <a:pt x="247135" y="0"/>
                </a:lnTo>
                <a:lnTo>
                  <a:pt x="0" y="716692"/>
                </a:lnTo>
                <a:close/>
              </a:path>
            </a:pathLst>
          </a:custGeom>
          <a:gradFill>
            <a:gsLst>
              <a:gs pos="56000">
                <a:srgbClr val="C0167A">
                  <a:lumMod val="91000"/>
                  <a:lumOff val="9000"/>
                </a:srgbClr>
              </a:gs>
              <a:gs pos="100000">
                <a:srgbClr val="66296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6" name="Title Placeholder 1"/>
          <p:cNvSpPr>
            <a:spLocks noGrp="1"/>
          </p:cNvSpPr>
          <p:nvPr>
            <p:ph type="title"/>
          </p:nvPr>
        </p:nvSpPr>
        <p:spPr>
          <a:xfrm>
            <a:off x="322983" y="304193"/>
            <a:ext cx="11619924" cy="9098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7" name="Text Placeholder 2"/>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p:cNvSpPr txBox="1"/>
          <p:nvPr userDrawn="1"/>
        </p:nvSpPr>
        <p:spPr>
          <a:xfrm>
            <a:off x="4301745" y="646161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9" name="TextBox 18"/>
          <p:cNvSpPr txBox="1"/>
          <p:nvPr userDrawn="1"/>
        </p:nvSpPr>
        <p:spPr>
          <a:xfrm>
            <a:off x="237638" y="635634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22" name="Picture 21" descr="Insight-logo-W.png"/>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0437512" y="197347"/>
            <a:ext cx="1443309" cy="592516"/>
          </a:xfrm>
          <a:prstGeom prst="rect">
            <a:avLst/>
          </a:prstGeom>
        </p:spPr>
      </p:pic>
      <p:sp>
        <p:nvSpPr>
          <p:cNvPr id="23" name="Freeform 22"/>
          <p:cNvSpPr/>
          <p:nvPr userDrawn="1"/>
        </p:nvSpPr>
        <p:spPr>
          <a:xfrm>
            <a:off x="9114101" y="-8592"/>
            <a:ext cx="871147" cy="718107"/>
          </a:xfrm>
          <a:custGeom>
            <a:avLst/>
            <a:gdLst>
              <a:gd name="connsiteX0" fmla="*/ 783167 w 783167"/>
              <a:gd name="connsiteY0" fmla="*/ 0 h 645583"/>
              <a:gd name="connsiteX1" fmla="*/ 592667 w 783167"/>
              <a:gd name="connsiteY1" fmla="*/ 645583 h 645583"/>
              <a:gd name="connsiteX2" fmla="*/ 0 w 783167"/>
              <a:gd name="connsiteY2" fmla="*/ 645583 h 645583"/>
              <a:gd name="connsiteX3" fmla="*/ 222250 w 783167"/>
              <a:gd name="connsiteY3" fmla="*/ 0 h 645583"/>
              <a:gd name="connsiteX4" fmla="*/ 783167 w 783167"/>
              <a:gd name="connsiteY4" fmla="*/ 0 h 645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167" h="645583">
                <a:moveTo>
                  <a:pt x="783167" y="0"/>
                </a:moveTo>
                <a:lnTo>
                  <a:pt x="592667" y="645583"/>
                </a:lnTo>
                <a:lnTo>
                  <a:pt x="0" y="645583"/>
                </a:lnTo>
                <a:lnTo>
                  <a:pt x="222250" y="0"/>
                </a:lnTo>
                <a:lnTo>
                  <a:pt x="783167" y="0"/>
                </a:lnTo>
                <a:close/>
              </a:path>
            </a:pathLst>
          </a:custGeom>
          <a:gradFill>
            <a:gsLst>
              <a:gs pos="30000">
                <a:srgbClr val="C0167A">
                  <a:lumMod val="94000"/>
                  <a:lumOff val="6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9" name="TextBox 8"/>
          <p:cNvSpPr txBox="1"/>
          <p:nvPr userDrawn="1"/>
        </p:nvSpPr>
        <p:spPr>
          <a:xfrm>
            <a:off x="11526734" y="6396840"/>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a:solidFill>
                <a:srgbClr val="706259"/>
              </a:solidFill>
              <a:latin typeface="Verdana"/>
              <a:cs typeface="Verdana"/>
            </a:endParaRPr>
          </a:p>
        </p:txBody>
      </p:sp>
    </p:spTree>
    <p:extLst>
      <p:ext uri="{BB962C8B-B14F-4D97-AF65-F5344CB8AC3E}">
        <p14:creationId xmlns:p14="http://schemas.microsoft.com/office/powerpoint/2010/main" val="1983990754"/>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Lst>
  <p:txStyles>
    <p:titleStyle>
      <a:lvl1pPr algn="l" defTabSz="914148" rtl="0" eaLnBrk="1" latinLnBrk="0" hangingPunct="1">
        <a:lnSpc>
          <a:spcPct val="90000"/>
        </a:lnSpc>
        <a:spcBef>
          <a:spcPct val="0"/>
        </a:spcBef>
        <a:buNone/>
        <a:defRPr sz="3732" kern="1200">
          <a:solidFill>
            <a:srgbClr val="706259"/>
          </a:solidFill>
          <a:latin typeface="Verdana" charset="0"/>
          <a:ea typeface="Verdana" charset="0"/>
          <a:cs typeface="Verdana" charset="0"/>
        </a:defRPr>
      </a:lvl1pPr>
    </p:titleStyle>
    <p:bodyStyle>
      <a:lvl1pPr marL="228537" indent="-228537" algn="l" defTabSz="914148" rtl="0" eaLnBrk="1" latinLnBrk="0" hangingPunct="1">
        <a:lnSpc>
          <a:spcPct val="90000"/>
        </a:lnSpc>
        <a:spcBef>
          <a:spcPts val="1000"/>
        </a:spcBef>
        <a:buFont typeface="Arial" panose="020B0604020202020204" pitchFamily="34" charset="0"/>
        <a:buChar char="•"/>
        <a:defRPr sz="2799" kern="1200">
          <a:solidFill>
            <a:srgbClr val="706259"/>
          </a:solidFill>
          <a:latin typeface="Verdana" charset="0"/>
          <a:ea typeface="Verdana" charset="0"/>
          <a:cs typeface="Verdana" charset="0"/>
        </a:defRPr>
      </a:lvl1pPr>
      <a:lvl2pPr marL="685612" indent="-228537" algn="l" defTabSz="914148" rtl="0" eaLnBrk="1" latinLnBrk="0" hangingPunct="1">
        <a:lnSpc>
          <a:spcPct val="90000"/>
        </a:lnSpc>
        <a:spcBef>
          <a:spcPts val="500"/>
        </a:spcBef>
        <a:buFont typeface="Arial" panose="020B0604020202020204" pitchFamily="34" charset="0"/>
        <a:buChar char="•"/>
        <a:defRPr sz="2399" kern="1200">
          <a:solidFill>
            <a:srgbClr val="706259"/>
          </a:solidFill>
          <a:latin typeface="Verdana" charset="0"/>
          <a:ea typeface="Verdana" charset="0"/>
          <a:cs typeface="Verdana" charset="0"/>
        </a:defRPr>
      </a:lvl2pPr>
      <a:lvl3pPr marL="1142686" indent="-228537" algn="l" defTabSz="914148"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599760" indent="-228537" algn="l" defTabSz="914148"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6835" indent="-228537" algn="l" defTabSz="914148"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3908"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983"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057"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131"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48" rtl="0" eaLnBrk="1" latinLnBrk="0" hangingPunct="1">
        <a:defRPr sz="1800" kern="1200">
          <a:solidFill>
            <a:schemeClr val="tx1"/>
          </a:solidFill>
          <a:latin typeface="+mn-lt"/>
          <a:ea typeface="+mn-ea"/>
          <a:cs typeface="+mn-cs"/>
        </a:defRPr>
      </a:lvl1pPr>
      <a:lvl2pPr marL="457075" algn="l" defTabSz="914148" rtl="0" eaLnBrk="1" latinLnBrk="0" hangingPunct="1">
        <a:defRPr sz="1800" kern="1200">
          <a:solidFill>
            <a:schemeClr val="tx1"/>
          </a:solidFill>
          <a:latin typeface="+mn-lt"/>
          <a:ea typeface="+mn-ea"/>
          <a:cs typeface="+mn-cs"/>
        </a:defRPr>
      </a:lvl2pPr>
      <a:lvl3pPr marL="914148" algn="l" defTabSz="914148" rtl="0" eaLnBrk="1" latinLnBrk="0" hangingPunct="1">
        <a:defRPr sz="1800" kern="1200">
          <a:solidFill>
            <a:schemeClr val="tx1"/>
          </a:solidFill>
          <a:latin typeface="+mn-lt"/>
          <a:ea typeface="+mn-ea"/>
          <a:cs typeface="+mn-cs"/>
        </a:defRPr>
      </a:lvl3pPr>
      <a:lvl4pPr marL="1371223" algn="l" defTabSz="914148" rtl="0" eaLnBrk="1" latinLnBrk="0" hangingPunct="1">
        <a:defRPr sz="1800" kern="1200">
          <a:solidFill>
            <a:schemeClr val="tx1"/>
          </a:solidFill>
          <a:latin typeface="+mn-lt"/>
          <a:ea typeface="+mn-ea"/>
          <a:cs typeface="+mn-cs"/>
        </a:defRPr>
      </a:lvl4pPr>
      <a:lvl5pPr marL="1828297" algn="l" defTabSz="914148" rtl="0" eaLnBrk="1" latinLnBrk="0" hangingPunct="1">
        <a:defRPr sz="1800" kern="1200">
          <a:solidFill>
            <a:schemeClr val="tx1"/>
          </a:solidFill>
          <a:latin typeface="+mn-lt"/>
          <a:ea typeface="+mn-ea"/>
          <a:cs typeface="+mn-cs"/>
        </a:defRPr>
      </a:lvl5pPr>
      <a:lvl6pPr marL="2285372" algn="l" defTabSz="914148" rtl="0" eaLnBrk="1" latinLnBrk="0" hangingPunct="1">
        <a:defRPr sz="1800" kern="1200">
          <a:solidFill>
            <a:schemeClr val="tx1"/>
          </a:solidFill>
          <a:latin typeface="+mn-lt"/>
          <a:ea typeface="+mn-ea"/>
          <a:cs typeface="+mn-cs"/>
        </a:defRPr>
      </a:lvl6pPr>
      <a:lvl7pPr marL="2742446" algn="l" defTabSz="914148" rtl="0" eaLnBrk="1" latinLnBrk="0" hangingPunct="1">
        <a:defRPr sz="1800" kern="1200">
          <a:solidFill>
            <a:schemeClr val="tx1"/>
          </a:solidFill>
          <a:latin typeface="+mn-lt"/>
          <a:ea typeface="+mn-ea"/>
          <a:cs typeface="+mn-cs"/>
        </a:defRPr>
      </a:lvl7pPr>
      <a:lvl8pPr marL="3199520" algn="l" defTabSz="914148" rtl="0" eaLnBrk="1" latinLnBrk="0" hangingPunct="1">
        <a:defRPr sz="1800" kern="1200">
          <a:solidFill>
            <a:schemeClr val="tx1"/>
          </a:solidFill>
          <a:latin typeface="+mn-lt"/>
          <a:ea typeface="+mn-ea"/>
          <a:cs typeface="+mn-cs"/>
        </a:defRPr>
      </a:lvl8pPr>
      <a:lvl9pPr marL="3656595" algn="l" defTabSz="91414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4/23/2019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jamessmith119/datafactory101" TargetMode="External"/><Relationship Id="rId1" Type="http://schemas.openxmlformats.org/officeDocument/2006/relationships/slideLayout" Target="../slideLayouts/slideLayout2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1.xml"/></Relationships>
</file>

<file path=ppt/slides/_rels/slide2.xml.rels><?xml version="1.0" encoding="UTF-8" standalone="yes"?>
<Relationships xmlns="http://schemas.openxmlformats.org/package/2006/relationships"><Relationship Id="rId8" Type="http://schemas.openxmlformats.org/officeDocument/2006/relationships/image" Target="../media/image7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6.png"/><Relationship Id="rId1" Type="http://schemas.openxmlformats.org/officeDocument/2006/relationships/slideLayout" Target="../slideLayouts/slideLayout244.xml"/><Relationship Id="rId6" Type="http://schemas.openxmlformats.org/officeDocument/2006/relationships/image" Target="../media/image78.png"/><Relationship Id="rId5" Type="http://schemas.microsoft.com/office/2007/relationships/hdphoto" Target="../media/hdphoto2.wdp"/><Relationship Id="rId4" Type="http://schemas.openxmlformats.org/officeDocument/2006/relationships/image" Target="../media/image77.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57.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88.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251.xml"/><Relationship Id="rId6" Type="http://schemas.openxmlformats.org/officeDocument/2006/relationships/image" Target="../media/image87.png"/><Relationship Id="rId11" Type="http://schemas.microsoft.com/office/2007/relationships/hdphoto" Target="../media/hdphoto8.wdp"/><Relationship Id="rId5" Type="http://schemas.openxmlformats.org/officeDocument/2006/relationships/image" Target="../media/image86.png"/><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image" Target="../media/image85.jpeg"/><Relationship Id="rId9" Type="http://schemas.microsoft.com/office/2007/relationships/hdphoto" Target="../media/hdphoto7.wdp"/><Relationship Id="rId1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251.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064C-667D-CC4D-98AB-89E7542BBA2A}"/>
              </a:ext>
            </a:extLst>
          </p:cNvPr>
          <p:cNvSpPr>
            <a:spLocks noGrp="1"/>
          </p:cNvSpPr>
          <p:nvPr>
            <p:ph type="ctrTitle"/>
          </p:nvPr>
        </p:nvSpPr>
        <p:spPr>
          <a:xfrm>
            <a:off x="225784" y="4871423"/>
            <a:ext cx="10344529" cy="935267"/>
          </a:xfrm>
        </p:spPr>
        <p:txBody>
          <a:bodyPr/>
          <a:lstStyle/>
          <a:p>
            <a:r>
              <a:rPr lang="en-US" sz="3700" dirty="0"/>
              <a:t>Data Factory 101</a:t>
            </a:r>
            <a:br>
              <a:rPr lang="en-US" sz="3700" dirty="0"/>
            </a:br>
            <a:r>
              <a:rPr lang="en-US" sz="2400" dirty="0"/>
              <a:t>James Smith – Architect</a:t>
            </a:r>
            <a:br>
              <a:rPr lang="en-US" sz="2400" dirty="0"/>
            </a:br>
            <a:endParaRPr lang="en-US" sz="2400" dirty="0"/>
          </a:p>
        </p:txBody>
      </p:sp>
      <p:sp>
        <p:nvSpPr>
          <p:cNvPr id="3" name="Subtitle 2">
            <a:extLst>
              <a:ext uri="{FF2B5EF4-FFF2-40B4-BE49-F238E27FC236}">
                <a16:creationId xmlns:a16="http://schemas.microsoft.com/office/drawing/2014/main" id="{7D088902-2FD2-5644-AE2E-6CBC1964C9A2}"/>
              </a:ext>
            </a:extLst>
          </p:cNvPr>
          <p:cNvSpPr>
            <a:spLocks noGrp="1"/>
          </p:cNvSpPr>
          <p:nvPr>
            <p:ph type="subTitle" idx="1"/>
          </p:nvPr>
        </p:nvSpPr>
        <p:spPr>
          <a:xfrm>
            <a:off x="3916083" y="5652311"/>
            <a:ext cx="8191036" cy="715496"/>
          </a:xfrm>
        </p:spPr>
        <p:txBody>
          <a:bodyPr>
            <a:normAutofit/>
          </a:bodyPr>
          <a:lstStyle/>
          <a:p>
            <a:pPr algn="r"/>
            <a:r>
              <a:rPr lang="en-US" dirty="0"/>
              <a:t>April 27</a:t>
            </a:r>
            <a:r>
              <a:rPr lang="en-US" baseline="30000" dirty="0"/>
              <a:t>th</a:t>
            </a:r>
            <a:r>
              <a:rPr lang="en-US" dirty="0"/>
              <a:t> 2019</a:t>
            </a:r>
          </a:p>
        </p:txBody>
      </p:sp>
    </p:spTree>
    <p:extLst>
      <p:ext uri="{BB962C8B-B14F-4D97-AF65-F5344CB8AC3E}">
        <p14:creationId xmlns:p14="http://schemas.microsoft.com/office/powerpoint/2010/main" val="207269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303" y="2084187"/>
            <a:ext cx="11524908" cy="1793090"/>
          </a:xfrm>
        </p:spPr>
        <p:txBody>
          <a:bodyPr/>
          <a:lstStyle/>
          <a:p>
            <a:pPr algn="ctr"/>
            <a:r>
              <a:rPr lang="en-US" dirty="0"/>
              <a:t>Azure Data Factory</a:t>
            </a:r>
          </a:p>
        </p:txBody>
      </p:sp>
      <p:sp>
        <p:nvSpPr>
          <p:cNvPr id="3" name="Text Placeholder 2">
            <a:extLst>
              <a:ext uri="{FF2B5EF4-FFF2-40B4-BE49-F238E27FC236}">
                <a16:creationId xmlns:a16="http://schemas.microsoft.com/office/drawing/2014/main" id="{2D0E6C9D-B6B3-4F69-82C6-2B6CE7C0DEE8}"/>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Dashboard</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4333CA2-61BB-47BE-91B9-2E6016DD2984}"/>
              </a:ext>
            </a:extLst>
          </p:cNvPr>
          <p:cNvSpPr/>
          <p:nvPr/>
        </p:nvSpPr>
        <p:spPr>
          <a:xfrm>
            <a:off x="0" y="1562100"/>
            <a:ext cx="11480800" cy="3046988"/>
          </a:xfrm>
          <a:prstGeom prst="rect">
            <a:avLst/>
          </a:prstGeom>
        </p:spPr>
        <p:txBody>
          <a:bodyPr wrap="square">
            <a:spAutoFit/>
          </a:bodyPr>
          <a:lstStyle/>
          <a:p>
            <a:r>
              <a:rPr lang="en-US" sz="2400" dirty="0"/>
              <a:t>The dashboard is the primary management mechanism for a Data Factory instance. It provides pipeline authoring and managing capabilities, monitoring tools and links to documentation, samples and more.</a:t>
            </a:r>
          </a:p>
          <a:p>
            <a:endParaRPr lang="en-US" sz="2400" dirty="0"/>
          </a:p>
          <a:p>
            <a:r>
              <a:rPr lang="en-US" sz="2400" dirty="0"/>
              <a:t>The dashboard is a web application that can be accessed through the Azure portal. Simply navigate to the Data Factory instance and click the ‘Author &amp; Monitor’ link. </a:t>
            </a:r>
          </a:p>
          <a:p>
            <a:endParaRPr lang="en-US" sz="2400" dirty="0"/>
          </a:p>
          <a:p>
            <a:endParaRPr lang="en-US" sz="2400" dirty="0"/>
          </a:p>
        </p:txBody>
      </p:sp>
    </p:spTree>
    <p:extLst>
      <p:ext uri="{BB962C8B-B14F-4D97-AF65-F5344CB8AC3E}">
        <p14:creationId xmlns:p14="http://schemas.microsoft.com/office/powerpoint/2010/main" val="357521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Pipelines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1" y="1670512"/>
            <a:ext cx="12088905" cy="2862322"/>
          </a:xfrm>
          <a:prstGeom prst="rect">
            <a:avLst/>
          </a:prstGeom>
        </p:spPr>
        <p:txBody>
          <a:bodyPr wrap="square">
            <a:spAutoFit/>
          </a:bodyPr>
          <a:lstStyle/>
          <a:p>
            <a:pPr lvl="0">
              <a:defRPr/>
            </a:pPr>
            <a:r>
              <a:rPr lang="en-US" sz="2400" dirty="0">
                <a:solidFill>
                  <a:srgbClr val="000000"/>
                </a:solidFill>
                <a:latin typeface="segoe-ui_normal"/>
              </a:rPr>
              <a:t>Pipelines are a grouping of activities. They are </a:t>
            </a:r>
            <a:r>
              <a:rPr lang="en-US" sz="2400" dirty="0">
                <a:solidFill>
                  <a:prstClr val="black"/>
                </a:solidFill>
              </a:rPr>
              <a:t>the primary 'run' mechanism, or how you get work done. </a:t>
            </a:r>
          </a:p>
          <a:p>
            <a:pPr lvl="0">
              <a:defRPr/>
            </a:pPr>
            <a:endParaRPr lang="en-US" sz="2400" dirty="0">
              <a:solidFill>
                <a:prstClr val="black"/>
              </a:solidFill>
            </a:endParaRPr>
          </a:p>
          <a:p>
            <a:pPr lvl="0">
              <a:defRPr/>
            </a:pPr>
            <a:r>
              <a:rPr lang="en-US" sz="2400" dirty="0">
                <a:solidFill>
                  <a:prstClr val="black"/>
                </a:solidFill>
              </a:rPr>
              <a:t>For example, say you need to move data from Azure Blob Storage to SQL Server. You also need to transform some of that data after it moves. You can accomplish this with a Data Factory pipeline, utilizing the 'Copy' and 'Stored Procedure' activities.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11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Activities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0" y="1670512"/>
            <a:ext cx="12191999" cy="3416320"/>
          </a:xfrm>
          <a:prstGeom prst="rect">
            <a:avLst/>
          </a:prstGeom>
        </p:spPr>
        <p:txBody>
          <a:bodyPr wrap="square">
            <a:spAutoFit/>
          </a:bodyPr>
          <a:lstStyle/>
          <a:p>
            <a:pPr lvl="0">
              <a:defRPr/>
            </a:pPr>
            <a:r>
              <a:rPr lang="en-US" sz="2400" dirty="0">
                <a:solidFill>
                  <a:srgbClr val="000000"/>
                </a:solidFill>
              </a:rPr>
              <a:t>Activities are pipeline processing steps. These are the individual building blocks that perform your work. </a:t>
            </a:r>
          </a:p>
          <a:p>
            <a:pPr lvl="0">
              <a:defRPr/>
            </a:pPr>
            <a:endParaRPr lang="en-US" sz="2400" dirty="0">
              <a:solidFill>
                <a:srgbClr val="000000"/>
              </a:solidFill>
            </a:endParaRPr>
          </a:p>
          <a:p>
            <a:pPr lvl="0">
              <a:defRPr/>
            </a:pPr>
            <a:r>
              <a:rPr lang="en-US" sz="2400" dirty="0">
                <a:solidFill>
                  <a:srgbClr val="000000"/>
                </a:solidFill>
              </a:rPr>
              <a:t>There are a slew of activities in addition to the 'Copy' and 'Stored Procedure' activities previously mentioned. For example, running SSIS packages, API lookups, conditionals and iterators. </a:t>
            </a:r>
          </a:p>
          <a:p>
            <a:pPr lvl="0">
              <a:defRPr/>
            </a:pPr>
            <a:r>
              <a:rPr lang="en-US" sz="2400" dirty="0">
                <a:solidFill>
                  <a:srgbClr val="000000"/>
                </a:solidFill>
              </a:rPr>
              <a:t>	</a:t>
            </a:r>
          </a:p>
          <a:p>
            <a:pPr lvl="0">
              <a:defRPr/>
            </a:pPr>
            <a:r>
              <a:rPr lang="en-US" sz="2400" dirty="0">
                <a:solidFill>
                  <a:srgbClr val="000000"/>
                </a:solidFill>
              </a:rPr>
              <a:t>There are more advanced activities such as Machine Learning, </a:t>
            </a:r>
            <a:r>
              <a:rPr lang="en-US" sz="2400" dirty="0" err="1">
                <a:solidFill>
                  <a:srgbClr val="000000"/>
                </a:solidFill>
              </a:rPr>
              <a:t>DataBricks</a:t>
            </a:r>
            <a:r>
              <a:rPr lang="en-US" sz="2400" dirty="0">
                <a:solidFill>
                  <a:srgbClr val="000000"/>
                </a:solidFill>
              </a:rPr>
              <a:t> and Data Lake Analytics. For a complete list and more details, please refer to the documentation.</a:t>
            </a:r>
            <a:endParaRPr lang="en-US" sz="2400" dirty="0">
              <a:solidFill>
                <a:prstClr val="black"/>
              </a:solidFill>
            </a:endParaRPr>
          </a:p>
          <a:p>
            <a:pPr lvl="0">
              <a:defRPr/>
            </a:pPr>
            <a:endParaRPr lang="en-GB" sz="2400" dirty="0">
              <a:solidFill>
                <a:prstClr val="black"/>
              </a:solidFill>
            </a:endParaRPr>
          </a:p>
        </p:txBody>
      </p:sp>
    </p:spTree>
    <p:extLst>
      <p:ext uri="{BB962C8B-B14F-4D97-AF65-F5344CB8AC3E}">
        <p14:creationId xmlns:p14="http://schemas.microsoft.com/office/powerpoint/2010/main" val="260830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Datasets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1" y="1670512"/>
            <a:ext cx="12192001" cy="2308324"/>
          </a:xfrm>
          <a:prstGeom prst="rect">
            <a:avLst/>
          </a:prstGeom>
        </p:spPr>
        <p:txBody>
          <a:bodyPr wrap="square">
            <a:spAutoFit/>
          </a:bodyPr>
          <a:lstStyle/>
          <a:p>
            <a:pPr lvl="0">
              <a:defRPr/>
            </a:pPr>
            <a:r>
              <a:rPr lang="en-US" sz="2400" dirty="0">
                <a:solidFill>
                  <a:srgbClr val="000000"/>
                </a:solidFill>
                <a:latin typeface="segoe-ui_normal"/>
              </a:rPr>
              <a:t>Datasets are data structures that represent your data. They are a view of the data that will be used in pipeline activities.</a:t>
            </a:r>
          </a:p>
          <a:p>
            <a:pPr lvl="0">
              <a:defRPr/>
            </a:pPr>
            <a:endParaRPr lang="en-US" sz="2400" dirty="0">
              <a:solidFill>
                <a:srgbClr val="000000"/>
              </a:solidFill>
              <a:latin typeface="segoe-ui_normal"/>
            </a:endParaRPr>
          </a:p>
          <a:p>
            <a:pPr lvl="0">
              <a:defRPr/>
            </a:pPr>
            <a:r>
              <a:rPr lang="en-US" sz="2400" dirty="0">
                <a:solidFill>
                  <a:srgbClr val="000000"/>
                </a:solidFill>
                <a:latin typeface="segoe-ui_normal"/>
              </a:rPr>
              <a:t>In a simple copy scenario, there would be two datasets; a source and destination. </a:t>
            </a:r>
          </a:p>
          <a:p>
            <a:pPr lvl="0">
              <a:defRPr/>
            </a:pPr>
            <a:endParaRPr kumimoji="0" lang="en-US" sz="2400" b="0" i="0" u="none" strike="noStrike" kern="1200" cap="none" spc="0" normalizeH="0" baseline="0" noProof="0" dirty="0">
              <a:ln>
                <a:noFill/>
              </a:ln>
              <a:solidFill>
                <a:srgbClr val="000000"/>
              </a:solidFill>
              <a:effectLst/>
              <a:uLnTx/>
              <a:uFillTx/>
              <a:latin typeface="segoe-ui_normal"/>
              <a:ea typeface="+mn-ea"/>
              <a:cs typeface="+mn-cs"/>
            </a:endParaRPr>
          </a:p>
          <a:p>
            <a:pPr lvl="0">
              <a:defRPr/>
            </a:pPr>
            <a:r>
              <a:rPr lang="en-US" sz="2400" dirty="0">
                <a:solidFill>
                  <a:srgbClr val="000000"/>
                </a:solidFill>
                <a:latin typeface="segoe-ui_normal"/>
              </a:rPr>
              <a:t>Datasets are tied to Linked Services, which we will discuss in the next slide.</a:t>
            </a: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356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Connections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0" y="1670512"/>
            <a:ext cx="12192000" cy="2123658"/>
          </a:xfrm>
          <a:prstGeom prst="rect">
            <a:avLst/>
          </a:prstGeom>
        </p:spPr>
        <p:txBody>
          <a:bodyPr wrap="square">
            <a:spAutoFit/>
          </a:bodyPr>
          <a:lstStyle/>
          <a:p>
            <a:pPr lvl="0">
              <a:defRPr/>
            </a:pPr>
            <a:r>
              <a:rPr lang="en-US" sz="2400" dirty="0">
                <a:solidFill>
                  <a:srgbClr val="000000"/>
                </a:solidFill>
              </a:rPr>
              <a:t>Connections or Linked Services are similar to connection strings. These are used in conjunction with Datasets to connect to and define the data needed by activities and pipelines.</a:t>
            </a:r>
            <a:endParaRPr lang="en-GB" sz="3600" dirty="0">
              <a:solidFill>
                <a:prstClr val="black"/>
              </a:solidFill>
            </a:endParaRPr>
          </a:p>
          <a:p>
            <a:pPr lvl="0">
              <a:defRPr/>
            </a:pPr>
            <a:endParaRPr lang="en-GB" sz="3600" dirty="0">
              <a:solidFill>
                <a:prstClr val="black"/>
              </a:solidFill>
              <a:latin typeface="Calibri" panose="020F0502020204030204"/>
            </a:endParaRPr>
          </a:p>
          <a:p>
            <a:pPr lvl="0">
              <a:defRPr/>
            </a:pPr>
            <a:r>
              <a:rPr lang="en-GB" sz="2400" dirty="0">
                <a:solidFill>
                  <a:prstClr val="black"/>
                </a:solidFill>
                <a:latin typeface="Calibri" panose="020F0502020204030204"/>
              </a:rPr>
              <a:t>There are dozens of connection types, including most Microsoft/Azure options and many third party connectors such as Oracle and DB2. </a:t>
            </a:r>
          </a:p>
        </p:txBody>
      </p:sp>
    </p:spTree>
    <p:extLst>
      <p:ext uri="{BB962C8B-B14F-4D97-AF65-F5344CB8AC3E}">
        <p14:creationId xmlns:p14="http://schemas.microsoft.com/office/powerpoint/2010/main" val="1227928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Triggers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1" y="1670512"/>
            <a:ext cx="12088905" cy="2492990"/>
          </a:xfrm>
          <a:prstGeom prst="rect">
            <a:avLst/>
          </a:prstGeom>
        </p:spPr>
        <p:txBody>
          <a:bodyPr wrap="square">
            <a:spAutoFit/>
          </a:bodyPr>
          <a:lstStyle/>
          <a:p>
            <a:pPr lvl="0">
              <a:defRPr/>
            </a:pPr>
            <a:r>
              <a:rPr lang="en-US" sz="2400" dirty="0">
                <a:solidFill>
                  <a:srgbClr val="000000"/>
                </a:solidFill>
              </a:rPr>
              <a:t>Triggers determine when a pipeline is to be executed. There are simple manual triggers and more advanced options available. </a:t>
            </a:r>
          </a:p>
          <a:p>
            <a:pPr lvl="0">
              <a:defRPr/>
            </a:pPr>
            <a:endParaRPr lang="en-US" sz="2400" dirty="0">
              <a:solidFill>
                <a:srgbClr val="000000"/>
              </a:solidFill>
            </a:endParaRPr>
          </a:p>
          <a:p>
            <a:pPr lvl="0">
              <a:defRPr/>
            </a:pPr>
            <a:r>
              <a:rPr lang="en-US" sz="2400" dirty="0">
                <a:solidFill>
                  <a:srgbClr val="000000"/>
                </a:solidFill>
              </a:rPr>
              <a:t>For example, triggers run at a specific date and time or when a file is added to or removed from blob storage.</a:t>
            </a:r>
            <a:endParaRPr kumimoji="0" lang="en-US" sz="24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88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8314B-971E-4703-B3CE-A5A8D36DB395}"/>
              </a:ext>
            </a:extLst>
          </p:cNvPr>
          <p:cNvSpPr>
            <a:spLocks noGrp="1"/>
          </p:cNvSpPr>
          <p:nvPr>
            <p:ph type="ctrTitle"/>
          </p:nvPr>
        </p:nvSpPr>
        <p:spPr/>
        <p:txBody>
          <a:bodyPr/>
          <a:lstStyle/>
          <a:p>
            <a:r>
              <a:rPr lang="en-US" dirty="0"/>
              <a:t>To the Lab!</a:t>
            </a:r>
          </a:p>
        </p:txBody>
      </p:sp>
      <p:sp>
        <p:nvSpPr>
          <p:cNvPr id="4" name="Subtitle 3">
            <a:extLst>
              <a:ext uri="{FF2B5EF4-FFF2-40B4-BE49-F238E27FC236}">
                <a16:creationId xmlns:a16="http://schemas.microsoft.com/office/drawing/2014/main" id="{DF8A4A33-7AAD-45D7-999E-5E3C95EBE051}"/>
              </a:ext>
            </a:extLst>
          </p:cNvPr>
          <p:cNvSpPr>
            <a:spLocks noGrp="1"/>
          </p:cNvSpPr>
          <p:nvPr>
            <p:ph type="subTitle" idx="1"/>
          </p:nvPr>
        </p:nvSpPr>
        <p:spPr/>
        <p:txBody>
          <a:bodyPr/>
          <a:lstStyle/>
          <a:p>
            <a:r>
              <a:rPr lang="en-US" dirty="0"/>
              <a:t>And QnA…..</a:t>
            </a:r>
          </a:p>
        </p:txBody>
      </p:sp>
    </p:spTree>
    <p:extLst>
      <p:ext uri="{BB962C8B-B14F-4D97-AF65-F5344CB8AC3E}">
        <p14:creationId xmlns:p14="http://schemas.microsoft.com/office/powerpoint/2010/main" val="1631831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1F4FFA-4055-4662-9231-C0D57372B761}"/>
              </a:ext>
            </a:extLst>
          </p:cNvPr>
          <p:cNvSpPr>
            <a:spLocks noGrp="1"/>
          </p:cNvSpPr>
          <p:nvPr>
            <p:ph type="title"/>
          </p:nvPr>
        </p:nvSpPr>
        <p:spPr>
          <a:xfrm>
            <a:off x="322982" y="304192"/>
            <a:ext cx="11619924" cy="5678154"/>
          </a:xfrm>
        </p:spPr>
        <p:txBody>
          <a:bodyPr>
            <a:normAutofit/>
          </a:bodyPr>
          <a:lstStyle/>
          <a:p>
            <a:r>
              <a:rPr lang="en-US" dirty="0"/>
              <a:t>Lab – Move the data from Azure Blob Storage to our Azure SQL Database</a:t>
            </a:r>
            <a:br>
              <a:rPr lang="en-US" dirty="0"/>
            </a:br>
            <a:br>
              <a:rPr lang="en-US" dirty="0"/>
            </a:br>
            <a:r>
              <a:rPr lang="en-US" dirty="0">
                <a:hlinkClick r:id="rId2"/>
              </a:rPr>
              <a:t>https://github.com/jamessmith119/datafactory101</a:t>
            </a:r>
            <a:br>
              <a:rPr lang="en-US" dirty="0"/>
            </a:br>
            <a:endParaRPr lang="en-US" dirty="0"/>
          </a:p>
        </p:txBody>
      </p:sp>
    </p:spTree>
    <p:extLst>
      <p:ext uri="{BB962C8B-B14F-4D97-AF65-F5344CB8AC3E}">
        <p14:creationId xmlns:p14="http://schemas.microsoft.com/office/powerpoint/2010/main" val="3696459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922106-269D-428B-A6E3-EC1CD4AF6F19}"/>
              </a:ext>
            </a:extLst>
          </p:cNvPr>
          <p:cNvSpPr>
            <a:spLocks noGrp="1"/>
          </p:cNvSpPr>
          <p:nvPr>
            <p:ph type="ctrTitle"/>
          </p:nvPr>
        </p:nvSpPr>
        <p:spPr/>
        <p:txBody>
          <a:bodyPr/>
          <a:lstStyle/>
          <a:p>
            <a:r>
              <a:rPr lang="en-US" dirty="0"/>
              <a:t>Thank you</a:t>
            </a:r>
          </a:p>
        </p:txBody>
      </p:sp>
      <p:sp>
        <p:nvSpPr>
          <p:cNvPr id="2" name="Subtitle 1">
            <a:extLst>
              <a:ext uri="{FF2B5EF4-FFF2-40B4-BE49-F238E27FC236}">
                <a16:creationId xmlns:a16="http://schemas.microsoft.com/office/drawing/2014/main" id="{2DF40161-5AC4-1C4B-B740-E0C378EC03D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04079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34D7-3E18-9D47-B8D9-22270D05E2E0}"/>
              </a:ext>
            </a:extLst>
          </p:cNvPr>
          <p:cNvSpPr>
            <a:spLocks noGrp="1"/>
          </p:cNvSpPr>
          <p:nvPr>
            <p:ph type="title"/>
          </p:nvPr>
        </p:nvSpPr>
        <p:spPr/>
        <p:txBody>
          <a:bodyPr>
            <a:normAutofit fontScale="90000"/>
          </a:bodyPr>
          <a:lstStyle/>
          <a:p>
            <a:r>
              <a:rPr lang="en-US" sz="4267" dirty="0"/>
              <a:t>Keys to Digital Innovation</a:t>
            </a:r>
          </a:p>
        </p:txBody>
      </p:sp>
      <p:sp>
        <p:nvSpPr>
          <p:cNvPr id="37" name="Rectangle 36">
            <a:extLst>
              <a:ext uri="{FF2B5EF4-FFF2-40B4-BE49-F238E27FC236}">
                <a16:creationId xmlns:a16="http://schemas.microsoft.com/office/drawing/2014/main" id="{1121A05C-9BBB-F445-86AB-41A42B4E7836}"/>
              </a:ext>
            </a:extLst>
          </p:cNvPr>
          <p:cNvSpPr/>
          <p:nvPr/>
        </p:nvSpPr>
        <p:spPr>
          <a:xfrm>
            <a:off x="156319" y="6057391"/>
            <a:ext cx="11268712" cy="720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70C29987-A7E2-EF48-85D7-52676CE75A4F}"/>
              </a:ext>
            </a:extLst>
          </p:cNvPr>
          <p:cNvGrpSpPr/>
          <p:nvPr/>
        </p:nvGrpSpPr>
        <p:grpSpPr>
          <a:xfrm>
            <a:off x="2241891" y="5064383"/>
            <a:ext cx="7769580" cy="3352020"/>
            <a:chOff x="-57570" y="3003119"/>
            <a:chExt cx="9262138" cy="3995954"/>
          </a:xfrm>
        </p:grpSpPr>
        <p:pic>
          <p:nvPicPr>
            <p:cNvPr id="39" name="Picture 38">
              <a:extLst>
                <a:ext uri="{FF2B5EF4-FFF2-40B4-BE49-F238E27FC236}">
                  <a16:creationId xmlns:a16="http://schemas.microsoft.com/office/drawing/2014/main" id="{F8B57D50-5D20-E744-962B-B40168EF9C5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7913" y="3269709"/>
              <a:ext cx="7718711" cy="1871488"/>
            </a:xfrm>
            <a:prstGeom prst="rect">
              <a:avLst/>
            </a:prstGeom>
          </p:spPr>
        </p:pic>
        <p:grpSp>
          <p:nvGrpSpPr>
            <p:cNvPr id="41" name="Group 40">
              <a:extLst>
                <a:ext uri="{FF2B5EF4-FFF2-40B4-BE49-F238E27FC236}">
                  <a16:creationId xmlns:a16="http://schemas.microsoft.com/office/drawing/2014/main" id="{E4CA03EC-5AD4-A04F-B9EE-6075D9C995C3}"/>
                </a:ext>
              </a:extLst>
            </p:cNvPr>
            <p:cNvGrpSpPr/>
            <p:nvPr/>
          </p:nvGrpSpPr>
          <p:grpSpPr>
            <a:xfrm>
              <a:off x="-57570" y="3003119"/>
              <a:ext cx="9262138" cy="3995954"/>
              <a:chOff x="-57570" y="3003119"/>
              <a:chExt cx="9262138" cy="3995954"/>
            </a:xfrm>
          </p:grpSpPr>
          <p:sp>
            <p:nvSpPr>
              <p:cNvPr id="42" name="Arc 41">
                <a:extLst>
                  <a:ext uri="{FF2B5EF4-FFF2-40B4-BE49-F238E27FC236}">
                    <a16:creationId xmlns:a16="http://schemas.microsoft.com/office/drawing/2014/main" id="{3246460D-A161-6D4E-B88C-DDCDCF79C2AB}"/>
                  </a:ext>
                </a:extLst>
              </p:cNvPr>
              <p:cNvSpPr/>
              <p:nvPr/>
            </p:nvSpPr>
            <p:spPr>
              <a:xfrm flipH="1">
                <a:off x="261918" y="3196688"/>
                <a:ext cx="1041069" cy="304069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47" name="Arc 46">
                <a:extLst>
                  <a:ext uri="{FF2B5EF4-FFF2-40B4-BE49-F238E27FC236}">
                    <a16:creationId xmlns:a16="http://schemas.microsoft.com/office/drawing/2014/main" id="{489D6B6A-93E1-9047-8B7F-A9B684B86808}"/>
                  </a:ext>
                </a:extLst>
              </p:cNvPr>
              <p:cNvSpPr/>
              <p:nvPr/>
            </p:nvSpPr>
            <p:spPr>
              <a:xfrm flipH="1">
                <a:off x="925525" y="3705345"/>
                <a:ext cx="1190580" cy="2945694"/>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48" name="Arc 47">
                <a:extLst>
                  <a:ext uri="{FF2B5EF4-FFF2-40B4-BE49-F238E27FC236}">
                    <a16:creationId xmlns:a16="http://schemas.microsoft.com/office/drawing/2014/main" id="{D637D9C6-C453-7543-A0BD-E2389D3BC165}"/>
                  </a:ext>
                </a:extLst>
              </p:cNvPr>
              <p:cNvSpPr/>
              <p:nvPr/>
            </p:nvSpPr>
            <p:spPr>
              <a:xfrm flipH="1">
                <a:off x="5851435" y="4003176"/>
                <a:ext cx="1487508" cy="2995897"/>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49" name="Arc 48">
                <a:extLst>
                  <a:ext uri="{FF2B5EF4-FFF2-40B4-BE49-F238E27FC236}">
                    <a16:creationId xmlns:a16="http://schemas.microsoft.com/office/drawing/2014/main" id="{D6E506FA-891E-F343-9017-BCB89C06F10A}"/>
                  </a:ext>
                </a:extLst>
              </p:cNvPr>
              <p:cNvSpPr/>
              <p:nvPr/>
            </p:nvSpPr>
            <p:spPr>
              <a:xfrm flipH="1">
                <a:off x="148674" y="3284896"/>
                <a:ext cx="2462567" cy="3032698"/>
              </a:xfrm>
              <a:prstGeom prst="arc">
                <a:avLst>
                  <a:gd name="adj1" fmla="val 11879355"/>
                  <a:gd name="adj2" fmla="val 19405466"/>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0" name="Arc 49">
                <a:extLst>
                  <a:ext uri="{FF2B5EF4-FFF2-40B4-BE49-F238E27FC236}">
                    <a16:creationId xmlns:a16="http://schemas.microsoft.com/office/drawing/2014/main" id="{6BD441FD-9FC7-7C44-A651-F09E4684F40A}"/>
                  </a:ext>
                </a:extLst>
              </p:cNvPr>
              <p:cNvSpPr/>
              <p:nvPr/>
            </p:nvSpPr>
            <p:spPr>
              <a:xfrm>
                <a:off x="4149344" y="3217868"/>
                <a:ext cx="1793068" cy="274946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1" name="Arc 50">
                <a:extLst>
                  <a:ext uri="{FF2B5EF4-FFF2-40B4-BE49-F238E27FC236}">
                    <a16:creationId xmlns:a16="http://schemas.microsoft.com/office/drawing/2014/main" id="{5B9808D7-99BF-0B4D-A018-941BCA3AB755}"/>
                  </a:ext>
                </a:extLst>
              </p:cNvPr>
              <p:cNvSpPr/>
              <p:nvPr/>
            </p:nvSpPr>
            <p:spPr>
              <a:xfrm>
                <a:off x="1349297" y="3003119"/>
                <a:ext cx="496355" cy="2973054"/>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2" name="Arc 51">
                <a:extLst>
                  <a:ext uri="{FF2B5EF4-FFF2-40B4-BE49-F238E27FC236}">
                    <a16:creationId xmlns:a16="http://schemas.microsoft.com/office/drawing/2014/main" id="{8B11721A-227F-694F-A803-604A3B5E1AE8}"/>
                  </a:ext>
                </a:extLst>
              </p:cNvPr>
              <p:cNvSpPr/>
              <p:nvPr/>
            </p:nvSpPr>
            <p:spPr>
              <a:xfrm>
                <a:off x="5817307" y="3527314"/>
                <a:ext cx="2416808" cy="2039629"/>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3" name="Arc 52">
                <a:extLst>
                  <a:ext uri="{FF2B5EF4-FFF2-40B4-BE49-F238E27FC236}">
                    <a16:creationId xmlns:a16="http://schemas.microsoft.com/office/drawing/2014/main" id="{9FC4F0E4-E06B-764C-8F86-091F2B5C9603}"/>
                  </a:ext>
                </a:extLst>
              </p:cNvPr>
              <p:cNvSpPr/>
              <p:nvPr/>
            </p:nvSpPr>
            <p:spPr>
              <a:xfrm>
                <a:off x="1260384" y="4134630"/>
                <a:ext cx="1923675" cy="1498861"/>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4" name="Arc 53">
                <a:extLst>
                  <a:ext uri="{FF2B5EF4-FFF2-40B4-BE49-F238E27FC236}">
                    <a16:creationId xmlns:a16="http://schemas.microsoft.com/office/drawing/2014/main" id="{5242331B-9652-8C4E-8A2B-39EE2D392C47}"/>
                  </a:ext>
                </a:extLst>
              </p:cNvPr>
              <p:cNvSpPr/>
              <p:nvPr/>
            </p:nvSpPr>
            <p:spPr>
              <a:xfrm rot="2392020">
                <a:off x="1157918" y="3288733"/>
                <a:ext cx="1771112" cy="2327621"/>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5" name="Arc 54">
                <a:extLst>
                  <a:ext uri="{FF2B5EF4-FFF2-40B4-BE49-F238E27FC236}">
                    <a16:creationId xmlns:a16="http://schemas.microsoft.com/office/drawing/2014/main" id="{41CB9376-FAC8-2545-8B83-00AC44A7F867}"/>
                  </a:ext>
                </a:extLst>
              </p:cNvPr>
              <p:cNvSpPr/>
              <p:nvPr/>
            </p:nvSpPr>
            <p:spPr>
              <a:xfrm flipH="1">
                <a:off x="-57570" y="4007685"/>
                <a:ext cx="1360904" cy="1252576"/>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6" name="Arc 55">
                <a:extLst>
                  <a:ext uri="{FF2B5EF4-FFF2-40B4-BE49-F238E27FC236}">
                    <a16:creationId xmlns:a16="http://schemas.microsoft.com/office/drawing/2014/main" id="{1F692961-4769-A04F-8635-4EF9C35B5631}"/>
                  </a:ext>
                </a:extLst>
              </p:cNvPr>
              <p:cNvSpPr/>
              <p:nvPr/>
            </p:nvSpPr>
            <p:spPr>
              <a:xfrm flipH="1">
                <a:off x="4856390" y="3502910"/>
                <a:ext cx="1584145" cy="2226395"/>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7" name="Arc 56">
                <a:extLst>
                  <a:ext uri="{FF2B5EF4-FFF2-40B4-BE49-F238E27FC236}">
                    <a16:creationId xmlns:a16="http://schemas.microsoft.com/office/drawing/2014/main" id="{2873A651-2275-BA43-944C-0A576E824FFA}"/>
                  </a:ext>
                </a:extLst>
              </p:cNvPr>
              <p:cNvSpPr/>
              <p:nvPr/>
            </p:nvSpPr>
            <p:spPr>
              <a:xfrm flipH="1">
                <a:off x="6576729" y="3664954"/>
                <a:ext cx="2008059" cy="2343057"/>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8" name="Oval 57">
                <a:extLst>
                  <a:ext uri="{FF2B5EF4-FFF2-40B4-BE49-F238E27FC236}">
                    <a16:creationId xmlns:a16="http://schemas.microsoft.com/office/drawing/2014/main" id="{CA091678-558F-A84A-BFFD-A9F90D6016EA}"/>
                  </a:ext>
                </a:extLst>
              </p:cNvPr>
              <p:cNvSpPr>
                <a:spLocks noChangeAspect="1"/>
              </p:cNvSpPr>
              <p:nvPr/>
            </p:nvSpPr>
            <p:spPr>
              <a:xfrm>
                <a:off x="2056229" y="4918337"/>
                <a:ext cx="97828" cy="935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59" name="Oval 58">
                <a:extLst>
                  <a:ext uri="{FF2B5EF4-FFF2-40B4-BE49-F238E27FC236}">
                    <a16:creationId xmlns:a16="http://schemas.microsoft.com/office/drawing/2014/main" id="{6B59C489-29EB-894A-BC80-E0C2F3FF3DD2}"/>
                  </a:ext>
                </a:extLst>
              </p:cNvPr>
              <p:cNvSpPr>
                <a:spLocks noChangeAspect="1"/>
              </p:cNvSpPr>
              <p:nvPr/>
            </p:nvSpPr>
            <p:spPr>
              <a:xfrm>
                <a:off x="6041256" y="4369503"/>
                <a:ext cx="97828" cy="935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0" name="Oval 59">
                <a:extLst>
                  <a:ext uri="{FF2B5EF4-FFF2-40B4-BE49-F238E27FC236}">
                    <a16:creationId xmlns:a16="http://schemas.microsoft.com/office/drawing/2014/main" id="{01A03829-FD94-1248-84F0-3D97A2E32B91}"/>
                  </a:ext>
                </a:extLst>
              </p:cNvPr>
              <p:cNvSpPr/>
              <p:nvPr/>
            </p:nvSpPr>
            <p:spPr>
              <a:xfrm flipH="1" flipV="1">
                <a:off x="5784135" y="4474769"/>
                <a:ext cx="75662" cy="723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1" name="Oval 60">
                <a:extLst>
                  <a:ext uri="{FF2B5EF4-FFF2-40B4-BE49-F238E27FC236}">
                    <a16:creationId xmlns:a16="http://schemas.microsoft.com/office/drawing/2014/main" id="{14ADC278-EB40-244C-BB3A-D2AFA216E9D9}"/>
                  </a:ext>
                </a:extLst>
              </p:cNvPr>
              <p:cNvSpPr>
                <a:spLocks noChangeAspect="1"/>
              </p:cNvSpPr>
              <p:nvPr/>
            </p:nvSpPr>
            <p:spPr>
              <a:xfrm>
                <a:off x="7048715" y="4602696"/>
                <a:ext cx="130437" cy="124746"/>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2" name="Oval 61">
                <a:extLst>
                  <a:ext uri="{FF2B5EF4-FFF2-40B4-BE49-F238E27FC236}">
                    <a16:creationId xmlns:a16="http://schemas.microsoft.com/office/drawing/2014/main" id="{1CCF4DF1-BCFA-B642-94B1-8D0477B63DF8}"/>
                  </a:ext>
                </a:extLst>
              </p:cNvPr>
              <p:cNvSpPr>
                <a:spLocks noChangeAspect="1"/>
              </p:cNvSpPr>
              <p:nvPr/>
            </p:nvSpPr>
            <p:spPr>
              <a:xfrm>
                <a:off x="1848604" y="4493873"/>
                <a:ext cx="130366" cy="124679"/>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3" name="Oval 62">
                <a:extLst>
                  <a:ext uri="{FF2B5EF4-FFF2-40B4-BE49-F238E27FC236}">
                    <a16:creationId xmlns:a16="http://schemas.microsoft.com/office/drawing/2014/main" id="{829FB042-4F8E-5E4D-987D-4566960A8B39}"/>
                  </a:ext>
                </a:extLst>
              </p:cNvPr>
              <p:cNvSpPr>
                <a:spLocks noChangeAspect="1"/>
              </p:cNvSpPr>
              <p:nvPr/>
            </p:nvSpPr>
            <p:spPr>
              <a:xfrm>
                <a:off x="5805085" y="4672517"/>
                <a:ext cx="285085" cy="272648"/>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4" name="Oval 63">
                <a:extLst>
                  <a:ext uri="{FF2B5EF4-FFF2-40B4-BE49-F238E27FC236}">
                    <a16:creationId xmlns:a16="http://schemas.microsoft.com/office/drawing/2014/main" id="{AD522163-A616-194B-A7BF-F4BA48732DE4}"/>
                  </a:ext>
                </a:extLst>
              </p:cNvPr>
              <p:cNvSpPr>
                <a:spLocks noChangeAspect="1"/>
              </p:cNvSpPr>
              <p:nvPr/>
            </p:nvSpPr>
            <p:spPr>
              <a:xfrm>
                <a:off x="7376428" y="4721546"/>
                <a:ext cx="395040" cy="37781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5" name="Oval 64">
                <a:extLst>
                  <a:ext uri="{FF2B5EF4-FFF2-40B4-BE49-F238E27FC236}">
                    <a16:creationId xmlns:a16="http://schemas.microsoft.com/office/drawing/2014/main" id="{41B5FB76-2D5A-5F43-B528-ED3D7BA8537B}"/>
                  </a:ext>
                </a:extLst>
              </p:cNvPr>
              <p:cNvSpPr>
                <a:spLocks noChangeAspect="1"/>
              </p:cNvSpPr>
              <p:nvPr/>
            </p:nvSpPr>
            <p:spPr>
              <a:xfrm>
                <a:off x="1169465" y="4509283"/>
                <a:ext cx="299080" cy="286031"/>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6" name="Oval 65">
                <a:extLst>
                  <a:ext uri="{FF2B5EF4-FFF2-40B4-BE49-F238E27FC236}">
                    <a16:creationId xmlns:a16="http://schemas.microsoft.com/office/drawing/2014/main" id="{C620C02A-7CA1-6941-9C76-BBF437EA1766}"/>
                  </a:ext>
                </a:extLst>
              </p:cNvPr>
              <p:cNvSpPr>
                <a:spLocks noChangeAspect="1"/>
              </p:cNvSpPr>
              <p:nvPr/>
            </p:nvSpPr>
            <p:spPr>
              <a:xfrm>
                <a:off x="2946303" y="4298544"/>
                <a:ext cx="188918" cy="180677"/>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7" name="Oval 66">
                <a:extLst>
                  <a:ext uri="{FF2B5EF4-FFF2-40B4-BE49-F238E27FC236}">
                    <a16:creationId xmlns:a16="http://schemas.microsoft.com/office/drawing/2014/main" id="{8EAA1340-2689-3E46-85C8-816BF1224B4B}"/>
                  </a:ext>
                </a:extLst>
              </p:cNvPr>
              <p:cNvSpPr>
                <a:spLocks noChangeAspect="1"/>
              </p:cNvSpPr>
              <p:nvPr/>
            </p:nvSpPr>
            <p:spPr>
              <a:xfrm>
                <a:off x="6444189" y="4770127"/>
                <a:ext cx="204222" cy="195313"/>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8" name="Oval 67">
                <a:extLst>
                  <a:ext uri="{FF2B5EF4-FFF2-40B4-BE49-F238E27FC236}">
                    <a16:creationId xmlns:a16="http://schemas.microsoft.com/office/drawing/2014/main" id="{86D1FB15-7A2C-8445-AAD1-1797787EB61D}"/>
                  </a:ext>
                </a:extLst>
              </p:cNvPr>
              <p:cNvSpPr>
                <a:spLocks noChangeAspect="1"/>
              </p:cNvSpPr>
              <p:nvPr/>
            </p:nvSpPr>
            <p:spPr>
              <a:xfrm>
                <a:off x="2486709" y="4415678"/>
                <a:ext cx="195550" cy="187018"/>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9" name="Oval 68">
                <a:extLst>
                  <a:ext uri="{FF2B5EF4-FFF2-40B4-BE49-F238E27FC236}">
                    <a16:creationId xmlns:a16="http://schemas.microsoft.com/office/drawing/2014/main" id="{41415731-FA88-DF44-845B-76B8A2C6F803}"/>
                  </a:ext>
                </a:extLst>
              </p:cNvPr>
              <p:cNvSpPr>
                <a:spLocks noChangeAspect="1"/>
              </p:cNvSpPr>
              <p:nvPr/>
            </p:nvSpPr>
            <p:spPr>
              <a:xfrm>
                <a:off x="6729128" y="4351853"/>
                <a:ext cx="97828" cy="935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70" name="Oval 69">
                <a:extLst>
                  <a:ext uri="{FF2B5EF4-FFF2-40B4-BE49-F238E27FC236}">
                    <a16:creationId xmlns:a16="http://schemas.microsoft.com/office/drawing/2014/main" id="{9674ACB6-133C-B945-BE37-00F87421C4F5}"/>
                  </a:ext>
                </a:extLst>
              </p:cNvPr>
              <p:cNvSpPr>
                <a:spLocks noChangeAspect="1"/>
              </p:cNvSpPr>
              <p:nvPr/>
            </p:nvSpPr>
            <p:spPr>
              <a:xfrm>
                <a:off x="6330235" y="4509187"/>
                <a:ext cx="195656" cy="18712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71" name="Arc 70">
                <a:extLst>
                  <a:ext uri="{FF2B5EF4-FFF2-40B4-BE49-F238E27FC236}">
                    <a16:creationId xmlns:a16="http://schemas.microsoft.com/office/drawing/2014/main" id="{888B6092-CFD1-4840-BB27-8C40F52E9E94}"/>
                  </a:ext>
                </a:extLst>
              </p:cNvPr>
              <p:cNvSpPr/>
              <p:nvPr/>
            </p:nvSpPr>
            <p:spPr>
              <a:xfrm flipH="1">
                <a:off x="7041071" y="3787157"/>
                <a:ext cx="1669178" cy="2856737"/>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72" name="Arc 71">
                <a:extLst>
                  <a:ext uri="{FF2B5EF4-FFF2-40B4-BE49-F238E27FC236}">
                    <a16:creationId xmlns:a16="http://schemas.microsoft.com/office/drawing/2014/main" id="{763BFA41-981B-284A-8804-A9E47125DC51}"/>
                  </a:ext>
                </a:extLst>
              </p:cNvPr>
              <p:cNvSpPr/>
              <p:nvPr/>
            </p:nvSpPr>
            <p:spPr>
              <a:xfrm flipH="1">
                <a:off x="7535390" y="3899354"/>
                <a:ext cx="1669178" cy="2856737"/>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73" name="Arc 72">
                <a:extLst>
                  <a:ext uri="{FF2B5EF4-FFF2-40B4-BE49-F238E27FC236}">
                    <a16:creationId xmlns:a16="http://schemas.microsoft.com/office/drawing/2014/main" id="{7CB23985-BC8D-1E40-B1E2-283906B75AA9}"/>
                  </a:ext>
                </a:extLst>
              </p:cNvPr>
              <p:cNvSpPr/>
              <p:nvPr/>
            </p:nvSpPr>
            <p:spPr>
              <a:xfrm>
                <a:off x="5960266" y="3527314"/>
                <a:ext cx="2462567" cy="3032698"/>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74" name="Arc 73">
                <a:extLst>
                  <a:ext uri="{FF2B5EF4-FFF2-40B4-BE49-F238E27FC236}">
                    <a16:creationId xmlns:a16="http://schemas.microsoft.com/office/drawing/2014/main" id="{84F0C7FA-D471-CC4D-917D-DF661ED86E9F}"/>
                  </a:ext>
                </a:extLst>
              </p:cNvPr>
              <p:cNvSpPr/>
              <p:nvPr/>
            </p:nvSpPr>
            <p:spPr>
              <a:xfrm rot="19336713">
                <a:off x="6671954" y="3221206"/>
                <a:ext cx="1323232" cy="1614491"/>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grpSp>
      </p:grpSp>
      <p:sp>
        <p:nvSpPr>
          <p:cNvPr id="75" name="TextBox 74">
            <a:extLst>
              <a:ext uri="{FF2B5EF4-FFF2-40B4-BE49-F238E27FC236}">
                <a16:creationId xmlns:a16="http://schemas.microsoft.com/office/drawing/2014/main" id="{6D98BE72-44A2-8E4A-87EB-6B093B557BBB}"/>
              </a:ext>
            </a:extLst>
          </p:cNvPr>
          <p:cNvSpPr txBox="1"/>
          <p:nvPr/>
        </p:nvSpPr>
        <p:spPr>
          <a:xfrm>
            <a:off x="490906" y="4037272"/>
            <a:ext cx="3549281" cy="1052596"/>
          </a:xfrm>
          <a:prstGeom prst="rect">
            <a:avLst/>
          </a:prstGeom>
          <a:noFill/>
        </p:spPr>
        <p:txBody>
          <a:bodyPr wrap="square" rtlCol="0">
            <a:spAutoFit/>
          </a:bodyPr>
          <a:lstStyle/>
          <a:p>
            <a:pPr algn="ctr" defTabSz="914377">
              <a:lnSpc>
                <a:spcPct val="130000"/>
              </a:lnSpc>
            </a:pPr>
            <a:r>
              <a:rPr lang="en-US" sz="1200">
                <a:solidFill>
                  <a:srgbClr val="7D726D"/>
                </a:solidFill>
                <a:latin typeface="Klinic Slab Medium" pitchFamily="2" charset="0"/>
                <a:ea typeface="Verdana" charset="0"/>
                <a:cs typeface="Verdana" charset="0"/>
              </a:rPr>
              <a:t>By </a:t>
            </a:r>
            <a:r>
              <a:rPr lang="en-US" sz="1200" b="1">
                <a:solidFill>
                  <a:srgbClr val="7D726D"/>
                </a:solidFill>
                <a:latin typeface="Klinic Slab Medium" pitchFamily="2" charset="0"/>
                <a:ea typeface="Verdana" charset="0"/>
                <a:cs typeface="Verdana" charset="0"/>
              </a:rPr>
              <a:t>2020</a:t>
            </a:r>
            <a:r>
              <a:rPr lang="en-US" sz="1200">
                <a:solidFill>
                  <a:srgbClr val="7D726D"/>
                </a:solidFill>
                <a:latin typeface="Klinic Slab Medium" pitchFamily="2" charset="0"/>
                <a:ea typeface="Verdana" charset="0"/>
                <a:cs typeface="Verdana" charset="0"/>
              </a:rPr>
              <a:t>, </a:t>
            </a:r>
            <a:r>
              <a:rPr lang="en-US" sz="1200" b="1">
                <a:solidFill>
                  <a:srgbClr val="7D726D"/>
                </a:solidFill>
                <a:latin typeface="Klinic Slab Medium" pitchFamily="2" charset="0"/>
                <a:ea typeface="Verdana" charset="0"/>
                <a:cs typeface="Verdana" charset="0"/>
              </a:rPr>
              <a:t>customers expect </a:t>
            </a:r>
            <a:r>
              <a:rPr lang="en-US" sz="1200">
                <a:solidFill>
                  <a:srgbClr val="7D726D"/>
                </a:solidFill>
                <a:latin typeface="Klinic Slab Medium" pitchFamily="2" charset="0"/>
                <a:ea typeface="Verdana" charset="0"/>
                <a:cs typeface="Verdana" charset="0"/>
              </a:rPr>
              <a:t>companies to </a:t>
            </a:r>
            <a:r>
              <a:rPr lang="en-US" sz="1200" b="1">
                <a:solidFill>
                  <a:srgbClr val="7D726D"/>
                </a:solidFill>
                <a:latin typeface="Klinic Slab Medium" pitchFamily="2" charset="0"/>
                <a:ea typeface="Verdana" charset="0"/>
                <a:cs typeface="Verdana" charset="0"/>
              </a:rPr>
              <a:t>automatically personalize experiences</a:t>
            </a:r>
            <a:r>
              <a:rPr lang="en-US" sz="1200">
                <a:solidFill>
                  <a:srgbClr val="7D726D"/>
                </a:solidFill>
                <a:latin typeface="Klinic Slab Medium" pitchFamily="2" charset="0"/>
                <a:ea typeface="Verdana" charset="0"/>
                <a:cs typeface="Verdana" charset="0"/>
              </a:rPr>
              <a:t>, as well as proactively address their current and future needs, not just predict them. </a:t>
            </a:r>
          </a:p>
        </p:txBody>
      </p:sp>
      <p:sp>
        <p:nvSpPr>
          <p:cNvPr id="76" name="Text Placeholder 8">
            <a:extLst>
              <a:ext uri="{FF2B5EF4-FFF2-40B4-BE49-F238E27FC236}">
                <a16:creationId xmlns:a16="http://schemas.microsoft.com/office/drawing/2014/main" id="{5952EC1F-7B13-C241-8E83-42E724A2C78F}"/>
              </a:ext>
            </a:extLst>
          </p:cNvPr>
          <p:cNvSpPr txBox="1">
            <a:spLocks/>
          </p:cNvSpPr>
          <p:nvPr/>
        </p:nvSpPr>
        <p:spPr bwMode="auto">
          <a:xfrm>
            <a:off x="577580" y="3214675"/>
            <a:ext cx="3375928" cy="69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defRPr sz="2000" b="1">
                <a:solidFill>
                  <a:srgbClr val="333333"/>
                </a:solidFill>
                <a:latin typeface="Calibri" charset="0"/>
                <a:ea typeface="Calibri" charset="0"/>
                <a:cs typeface="Calibri" charset="0"/>
                <a:sym typeface="Calibri" charset="0"/>
              </a:defRPr>
            </a:lvl1pPr>
            <a:lvl2pPr marL="742950" indent="-285750">
              <a:spcBef>
                <a:spcPts val="600"/>
              </a:spcBef>
              <a:buSzPct val="95000"/>
              <a:buChar char="▪"/>
              <a:defRPr sz="2000" b="1">
                <a:solidFill>
                  <a:srgbClr val="333333"/>
                </a:solidFill>
                <a:latin typeface="Calibri" charset="0"/>
                <a:ea typeface="Calibri" charset="0"/>
                <a:cs typeface="Calibri" charset="0"/>
                <a:sym typeface="Calibri" charset="0"/>
              </a:defRPr>
            </a:lvl2pPr>
            <a:lvl3pPr marL="1143000" indent="-228600">
              <a:spcBef>
                <a:spcPts val="600"/>
              </a:spcBef>
              <a:buSzPct val="100000"/>
              <a:buChar char="•"/>
              <a:defRPr sz="2000" b="1">
                <a:solidFill>
                  <a:srgbClr val="333333"/>
                </a:solidFill>
                <a:latin typeface="Calibri" charset="0"/>
                <a:ea typeface="Calibri" charset="0"/>
                <a:cs typeface="Calibri" charset="0"/>
                <a:sym typeface="Calibri" charset="0"/>
              </a:defRPr>
            </a:lvl3pPr>
            <a:lvl4pPr marL="1600200" indent="-228600">
              <a:spcBef>
                <a:spcPts val="600"/>
              </a:spcBef>
              <a:buSzPct val="80000"/>
              <a:buChar char="▪"/>
              <a:defRPr sz="2000" b="1">
                <a:solidFill>
                  <a:srgbClr val="333333"/>
                </a:solidFill>
                <a:latin typeface="Calibri" charset="0"/>
                <a:ea typeface="Calibri" charset="0"/>
                <a:cs typeface="Calibri" charset="0"/>
                <a:sym typeface="Calibri" charset="0"/>
              </a:defRPr>
            </a:lvl4pPr>
            <a:lvl5pPr marL="2057400" indent="-228600">
              <a:spcBef>
                <a:spcPts val="600"/>
              </a:spcBef>
              <a:buSzPct val="100000"/>
              <a:buChar char="−"/>
              <a:defRPr sz="2000" b="1">
                <a:solidFill>
                  <a:srgbClr val="333333"/>
                </a:solidFill>
                <a:latin typeface="Calibri" charset="0"/>
                <a:ea typeface="Calibri" charset="0"/>
                <a:cs typeface="Calibri" charset="0"/>
                <a:sym typeface="Calibri" charset="0"/>
              </a:defRPr>
            </a:lvl5pPr>
            <a:lvl6pPr marL="25146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6pPr>
            <a:lvl7pPr marL="29718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7pPr>
            <a:lvl8pPr marL="34290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8pPr>
            <a:lvl9pPr marL="38862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9pPr>
          </a:lstStyle>
          <a:p>
            <a:pPr algn="ctr" defTabSz="914377">
              <a:lnSpc>
                <a:spcPct val="120000"/>
              </a:lnSpc>
              <a:spcBef>
                <a:spcPts val="1333"/>
              </a:spcBef>
            </a:pPr>
            <a:r>
              <a:rPr lang="en-US" altLang="en-US" sz="1600" b="0">
                <a:solidFill>
                  <a:srgbClr val="554741"/>
                </a:solidFill>
                <a:latin typeface="Klinic Slab Medium" pitchFamily="2" charset="0"/>
                <a:ea typeface="Verdana" charset="0"/>
                <a:cs typeface="Verdana" charset="0"/>
              </a:rPr>
              <a:t>Rethinking how companies connect with their customers</a:t>
            </a:r>
          </a:p>
        </p:txBody>
      </p:sp>
      <p:sp>
        <p:nvSpPr>
          <p:cNvPr id="77" name="Text Placeholder 8">
            <a:extLst>
              <a:ext uri="{FF2B5EF4-FFF2-40B4-BE49-F238E27FC236}">
                <a16:creationId xmlns:a16="http://schemas.microsoft.com/office/drawing/2014/main" id="{0EC9AF0E-8228-5141-9EC0-3CE514860C42}"/>
              </a:ext>
            </a:extLst>
          </p:cNvPr>
          <p:cNvSpPr txBox="1">
            <a:spLocks/>
          </p:cNvSpPr>
          <p:nvPr/>
        </p:nvSpPr>
        <p:spPr bwMode="auto">
          <a:xfrm>
            <a:off x="4344623" y="3214675"/>
            <a:ext cx="3438405" cy="6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defRPr sz="2000" b="1">
                <a:solidFill>
                  <a:srgbClr val="333333"/>
                </a:solidFill>
                <a:latin typeface="Calibri" charset="0"/>
                <a:ea typeface="Calibri" charset="0"/>
                <a:cs typeface="Calibri" charset="0"/>
                <a:sym typeface="Calibri" charset="0"/>
              </a:defRPr>
            </a:lvl1pPr>
            <a:lvl2pPr marL="742950" indent="-285750">
              <a:spcBef>
                <a:spcPts val="600"/>
              </a:spcBef>
              <a:buSzPct val="95000"/>
              <a:buChar char="▪"/>
              <a:defRPr sz="2000" b="1">
                <a:solidFill>
                  <a:srgbClr val="333333"/>
                </a:solidFill>
                <a:latin typeface="Calibri" charset="0"/>
                <a:ea typeface="Calibri" charset="0"/>
                <a:cs typeface="Calibri" charset="0"/>
                <a:sym typeface="Calibri" charset="0"/>
              </a:defRPr>
            </a:lvl2pPr>
            <a:lvl3pPr marL="1143000" indent="-228600">
              <a:spcBef>
                <a:spcPts val="600"/>
              </a:spcBef>
              <a:buSzPct val="100000"/>
              <a:buChar char="•"/>
              <a:defRPr sz="2000" b="1">
                <a:solidFill>
                  <a:srgbClr val="333333"/>
                </a:solidFill>
                <a:latin typeface="Calibri" charset="0"/>
                <a:ea typeface="Calibri" charset="0"/>
                <a:cs typeface="Calibri" charset="0"/>
                <a:sym typeface="Calibri" charset="0"/>
              </a:defRPr>
            </a:lvl3pPr>
            <a:lvl4pPr marL="1600200" indent="-228600">
              <a:spcBef>
                <a:spcPts val="600"/>
              </a:spcBef>
              <a:buSzPct val="80000"/>
              <a:buChar char="▪"/>
              <a:defRPr sz="2000" b="1">
                <a:solidFill>
                  <a:srgbClr val="333333"/>
                </a:solidFill>
                <a:latin typeface="Calibri" charset="0"/>
                <a:ea typeface="Calibri" charset="0"/>
                <a:cs typeface="Calibri" charset="0"/>
                <a:sym typeface="Calibri" charset="0"/>
              </a:defRPr>
            </a:lvl4pPr>
            <a:lvl5pPr marL="2057400" indent="-228600">
              <a:spcBef>
                <a:spcPts val="600"/>
              </a:spcBef>
              <a:buSzPct val="100000"/>
              <a:buChar char="−"/>
              <a:defRPr sz="2000" b="1">
                <a:solidFill>
                  <a:srgbClr val="333333"/>
                </a:solidFill>
                <a:latin typeface="Calibri" charset="0"/>
                <a:ea typeface="Calibri" charset="0"/>
                <a:cs typeface="Calibri" charset="0"/>
                <a:sym typeface="Calibri" charset="0"/>
              </a:defRPr>
            </a:lvl5pPr>
            <a:lvl6pPr marL="25146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6pPr>
            <a:lvl7pPr marL="29718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7pPr>
            <a:lvl8pPr marL="34290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8pPr>
            <a:lvl9pPr marL="38862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9pPr>
          </a:lstStyle>
          <a:p>
            <a:pPr algn="ctr" defTabSz="914377">
              <a:lnSpc>
                <a:spcPct val="120000"/>
              </a:lnSpc>
              <a:spcBef>
                <a:spcPts val="1333"/>
              </a:spcBef>
            </a:pPr>
            <a:r>
              <a:rPr lang="en-US" altLang="en-US" sz="1600" b="0">
                <a:solidFill>
                  <a:srgbClr val="554741"/>
                </a:solidFill>
                <a:latin typeface="Klinic Slab Medium" pitchFamily="2" charset="0"/>
                <a:ea typeface="Verdana" charset="0"/>
                <a:cs typeface="Verdana" charset="0"/>
              </a:rPr>
              <a:t>Friction-free tools to maximize employee effectiveness</a:t>
            </a:r>
          </a:p>
        </p:txBody>
      </p:sp>
      <p:sp>
        <p:nvSpPr>
          <p:cNvPr id="78" name="Text Placeholder 8">
            <a:extLst>
              <a:ext uri="{FF2B5EF4-FFF2-40B4-BE49-F238E27FC236}">
                <a16:creationId xmlns:a16="http://schemas.microsoft.com/office/drawing/2014/main" id="{916F3A1B-0BC2-7244-9980-C3FCD9C71BE6}"/>
              </a:ext>
            </a:extLst>
          </p:cNvPr>
          <p:cNvSpPr txBox="1">
            <a:spLocks/>
          </p:cNvSpPr>
          <p:nvPr/>
        </p:nvSpPr>
        <p:spPr bwMode="auto">
          <a:xfrm>
            <a:off x="8287146" y="3214676"/>
            <a:ext cx="3064884" cy="70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defRPr sz="2000" b="1">
                <a:solidFill>
                  <a:srgbClr val="333333"/>
                </a:solidFill>
                <a:latin typeface="Calibri" charset="0"/>
                <a:ea typeface="Calibri" charset="0"/>
                <a:cs typeface="Calibri" charset="0"/>
                <a:sym typeface="Calibri" charset="0"/>
              </a:defRPr>
            </a:lvl1pPr>
            <a:lvl2pPr marL="742950" indent="-285750">
              <a:spcBef>
                <a:spcPts val="600"/>
              </a:spcBef>
              <a:buSzPct val="95000"/>
              <a:buChar char="▪"/>
              <a:defRPr sz="2000" b="1">
                <a:solidFill>
                  <a:srgbClr val="333333"/>
                </a:solidFill>
                <a:latin typeface="Calibri" charset="0"/>
                <a:ea typeface="Calibri" charset="0"/>
                <a:cs typeface="Calibri" charset="0"/>
                <a:sym typeface="Calibri" charset="0"/>
              </a:defRPr>
            </a:lvl2pPr>
            <a:lvl3pPr marL="1143000" indent="-228600">
              <a:spcBef>
                <a:spcPts val="600"/>
              </a:spcBef>
              <a:buSzPct val="100000"/>
              <a:buChar char="•"/>
              <a:defRPr sz="2000" b="1">
                <a:solidFill>
                  <a:srgbClr val="333333"/>
                </a:solidFill>
                <a:latin typeface="Calibri" charset="0"/>
                <a:ea typeface="Calibri" charset="0"/>
                <a:cs typeface="Calibri" charset="0"/>
                <a:sym typeface="Calibri" charset="0"/>
              </a:defRPr>
            </a:lvl3pPr>
            <a:lvl4pPr marL="1600200" indent="-228600">
              <a:spcBef>
                <a:spcPts val="600"/>
              </a:spcBef>
              <a:buSzPct val="80000"/>
              <a:buChar char="▪"/>
              <a:defRPr sz="2000" b="1">
                <a:solidFill>
                  <a:srgbClr val="333333"/>
                </a:solidFill>
                <a:latin typeface="Calibri" charset="0"/>
                <a:ea typeface="Calibri" charset="0"/>
                <a:cs typeface="Calibri" charset="0"/>
                <a:sym typeface="Calibri" charset="0"/>
              </a:defRPr>
            </a:lvl4pPr>
            <a:lvl5pPr marL="2057400" indent="-228600">
              <a:spcBef>
                <a:spcPts val="600"/>
              </a:spcBef>
              <a:buSzPct val="100000"/>
              <a:buChar char="−"/>
              <a:defRPr sz="2000" b="1">
                <a:solidFill>
                  <a:srgbClr val="333333"/>
                </a:solidFill>
                <a:latin typeface="Calibri" charset="0"/>
                <a:ea typeface="Calibri" charset="0"/>
                <a:cs typeface="Calibri" charset="0"/>
                <a:sym typeface="Calibri" charset="0"/>
              </a:defRPr>
            </a:lvl5pPr>
            <a:lvl6pPr marL="25146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6pPr>
            <a:lvl7pPr marL="29718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7pPr>
            <a:lvl8pPr marL="34290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8pPr>
            <a:lvl9pPr marL="38862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9pPr>
          </a:lstStyle>
          <a:p>
            <a:pPr algn="ctr" defTabSz="914377">
              <a:lnSpc>
                <a:spcPct val="120000"/>
              </a:lnSpc>
              <a:spcBef>
                <a:spcPts val="1333"/>
              </a:spcBef>
            </a:pPr>
            <a:r>
              <a:rPr lang="en-US" altLang="en-US" sz="1600" b="0">
                <a:solidFill>
                  <a:srgbClr val="554741"/>
                </a:solidFill>
                <a:latin typeface="Klinic Slab Medium" pitchFamily="2" charset="0"/>
                <a:ea typeface="Verdana" charset="0"/>
                <a:cs typeface="Verdana" charset="0"/>
              </a:rPr>
              <a:t>Operational optimization driven by information</a:t>
            </a:r>
          </a:p>
        </p:txBody>
      </p:sp>
      <p:cxnSp>
        <p:nvCxnSpPr>
          <p:cNvPr id="79" name="Straight Connector 78">
            <a:extLst>
              <a:ext uri="{FF2B5EF4-FFF2-40B4-BE49-F238E27FC236}">
                <a16:creationId xmlns:a16="http://schemas.microsoft.com/office/drawing/2014/main" id="{B586BB0F-18CB-5848-8004-0310E8581719}"/>
              </a:ext>
            </a:extLst>
          </p:cNvPr>
          <p:cNvCxnSpPr/>
          <p:nvPr/>
        </p:nvCxnSpPr>
        <p:spPr>
          <a:xfrm flipV="1">
            <a:off x="858800" y="3969105"/>
            <a:ext cx="2813488" cy="2744"/>
          </a:xfrm>
          <a:prstGeom prst="line">
            <a:avLst/>
          </a:prstGeom>
          <a:ln w="19050" cap="rnd">
            <a:solidFill>
              <a:srgbClr val="D4D0CA"/>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F83A31D-6F85-0D47-9400-D5F157788D4A}"/>
              </a:ext>
            </a:extLst>
          </p:cNvPr>
          <p:cNvCxnSpPr/>
          <p:nvPr/>
        </p:nvCxnSpPr>
        <p:spPr>
          <a:xfrm flipV="1">
            <a:off x="4657080" y="3963237"/>
            <a:ext cx="2813488" cy="2744"/>
          </a:xfrm>
          <a:prstGeom prst="line">
            <a:avLst/>
          </a:prstGeom>
          <a:ln w="19050" cap="rnd">
            <a:solidFill>
              <a:srgbClr val="D4D0CA"/>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0E57A1FA-0848-994F-BD07-AB9E5FF74893}"/>
              </a:ext>
            </a:extLst>
          </p:cNvPr>
          <p:cNvCxnSpPr/>
          <p:nvPr/>
        </p:nvCxnSpPr>
        <p:spPr>
          <a:xfrm flipV="1">
            <a:off x="8412841" y="3953561"/>
            <a:ext cx="2813488" cy="2744"/>
          </a:xfrm>
          <a:prstGeom prst="line">
            <a:avLst/>
          </a:prstGeom>
          <a:ln w="19050" cap="rnd">
            <a:solidFill>
              <a:srgbClr val="D4D0CA"/>
            </a:solidFill>
            <a:prstDash val="sysDot"/>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E47FB400-4AAF-D549-B2A1-73201FA4422F}"/>
              </a:ext>
            </a:extLst>
          </p:cNvPr>
          <p:cNvSpPr txBox="1"/>
          <p:nvPr/>
        </p:nvSpPr>
        <p:spPr>
          <a:xfrm>
            <a:off x="663700" y="5289094"/>
            <a:ext cx="3203688" cy="338554"/>
          </a:xfrm>
          <a:prstGeom prst="rect">
            <a:avLst/>
          </a:prstGeom>
          <a:noFill/>
        </p:spPr>
        <p:txBody>
          <a:bodyPr wrap="square" rtlCol="0">
            <a:spAutoFit/>
          </a:bodyPr>
          <a:lstStyle/>
          <a:p>
            <a:pPr algn="ctr" defTabSz="914377"/>
            <a:r>
              <a:rPr lang="en-US" sz="800">
                <a:solidFill>
                  <a:srgbClr val="7D726D"/>
                </a:solidFill>
                <a:latin typeface="Verdana" panose="020B0604030504040204" pitchFamily="34" charset="0"/>
                <a:ea typeface="Verdana" panose="020B0604030504040204" pitchFamily="34" charset="0"/>
                <a:cs typeface="Verdana" panose="020B0604030504040204" pitchFamily="34" charset="0"/>
              </a:rPr>
              <a:t>- Walker, Customers 2020: A Progress Report</a:t>
            </a:r>
          </a:p>
          <a:p>
            <a:pPr algn="ctr" defTabSz="914377"/>
            <a:endParaRPr lang="en-US" sz="80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sp>
        <p:nvSpPr>
          <p:cNvPr id="83" name="TextBox 82">
            <a:extLst>
              <a:ext uri="{FF2B5EF4-FFF2-40B4-BE49-F238E27FC236}">
                <a16:creationId xmlns:a16="http://schemas.microsoft.com/office/drawing/2014/main" id="{D3F71C51-E790-174C-BDBF-90975365AE03}"/>
              </a:ext>
            </a:extLst>
          </p:cNvPr>
          <p:cNvSpPr txBox="1"/>
          <p:nvPr/>
        </p:nvSpPr>
        <p:spPr>
          <a:xfrm>
            <a:off x="4199192" y="4034363"/>
            <a:ext cx="3729264" cy="812530"/>
          </a:xfrm>
          <a:prstGeom prst="rect">
            <a:avLst/>
          </a:prstGeom>
          <a:noFill/>
        </p:spPr>
        <p:txBody>
          <a:bodyPr wrap="square" rtlCol="0">
            <a:spAutoFit/>
          </a:bodyPr>
          <a:lstStyle/>
          <a:p>
            <a:pPr algn="ctr" defTabSz="914377">
              <a:lnSpc>
                <a:spcPct val="130000"/>
              </a:lnSpc>
            </a:pPr>
            <a:r>
              <a:rPr lang="en-US" sz="1200">
                <a:solidFill>
                  <a:srgbClr val="7D726D"/>
                </a:solidFill>
                <a:latin typeface="Klinic Slab Medium" pitchFamily="2" charset="0"/>
                <a:ea typeface="Verdana" charset="0"/>
                <a:cs typeface="Verdana" charset="0"/>
              </a:rPr>
              <a:t>The </a:t>
            </a:r>
            <a:r>
              <a:rPr lang="en-US" sz="1200" b="1">
                <a:solidFill>
                  <a:srgbClr val="7D726D"/>
                </a:solidFill>
                <a:latin typeface="Klinic Slab Medium" pitchFamily="2" charset="0"/>
                <a:ea typeface="Verdana" charset="0"/>
                <a:cs typeface="Verdana" charset="0"/>
              </a:rPr>
              <a:t>top three benefits </a:t>
            </a:r>
            <a:r>
              <a:rPr lang="en-US" sz="1200">
                <a:solidFill>
                  <a:srgbClr val="7D726D"/>
                </a:solidFill>
                <a:latin typeface="Klinic Slab Medium" pitchFamily="2" charset="0"/>
                <a:ea typeface="Verdana" charset="0"/>
                <a:cs typeface="Verdana" charset="0"/>
              </a:rPr>
              <a:t>expected from </a:t>
            </a:r>
            <a:r>
              <a:rPr lang="en-US" sz="1200" b="1">
                <a:solidFill>
                  <a:srgbClr val="7D726D"/>
                </a:solidFill>
                <a:latin typeface="Klinic Slab Medium" pitchFamily="2" charset="0"/>
                <a:ea typeface="Verdana" charset="0"/>
                <a:cs typeface="Verdana" charset="0"/>
              </a:rPr>
              <a:t>technology</a:t>
            </a:r>
            <a:r>
              <a:rPr lang="en-US" sz="1200">
                <a:solidFill>
                  <a:srgbClr val="7D726D"/>
                </a:solidFill>
                <a:latin typeface="Klinic Slab Medium" pitchFamily="2" charset="0"/>
                <a:ea typeface="Verdana" charset="0"/>
                <a:cs typeface="Verdana" charset="0"/>
              </a:rPr>
              <a:t> transformation: </a:t>
            </a:r>
            <a:r>
              <a:rPr lang="en-US" sz="1200" b="1">
                <a:solidFill>
                  <a:srgbClr val="7D726D"/>
                </a:solidFill>
                <a:latin typeface="Klinic Slab Medium" pitchFamily="2" charset="0"/>
                <a:ea typeface="Verdana" charset="0"/>
                <a:cs typeface="Verdana" charset="0"/>
              </a:rPr>
              <a:t>Productivity</a:t>
            </a:r>
            <a:r>
              <a:rPr lang="en-US" sz="1200">
                <a:solidFill>
                  <a:srgbClr val="7D726D"/>
                </a:solidFill>
                <a:latin typeface="Klinic Slab Medium" pitchFamily="2" charset="0"/>
                <a:ea typeface="Verdana" charset="0"/>
                <a:cs typeface="Verdana" charset="0"/>
              </a:rPr>
              <a:t> (83%), </a:t>
            </a:r>
            <a:r>
              <a:rPr lang="en-US" sz="1200" b="1">
                <a:solidFill>
                  <a:srgbClr val="7D726D"/>
                </a:solidFill>
                <a:latin typeface="Klinic Slab Medium" pitchFamily="2" charset="0"/>
                <a:ea typeface="Verdana" charset="0"/>
                <a:cs typeface="Verdana" charset="0"/>
              </a:rPr>
              <a:t>Innovation</a:t>
            </a:r>
            <a:r>
              <a:rPr lang="en-US" sz="1200">
                <a:solidFill>
                  <a:srgbClr val="7D726D"/>
                </a:solidFill>
                <a:latin typeface="Klinic Slab Medium" pitchFamily="2" charset="0"/>
                <a:ea typeface="Verdana" charset="0"/>
                <a:cs typeface="Verdana" charset="0"/>
              </a:rPr>
              <a:t> (82%), </a:t>
            </a:r>
            <a:r>
              <a:rPr lang="en-US" sz="1200" b="1">
                <a:solidFill>
                  <a:srgbClr val="7D726D"/>
                </a:solidFill>
                <a:latin typeface="Klinic Slab Medium" pitchFamily="2" charset="0"/>
                <a:ea typeface="Verdana" charset="0"/>
                <a:cs typeface="Verdana" charset="0"/>
              </a:rPr>
              <a:t>Cost Efficiencies </a:t>
            </a:r>
            <a:r>
              <a:rPr lang="en-US" sz="1200">
                <a:solidFill>
                  <a:srgbClr val="7D726D"/>
                </a:solidFill>
                <a:latin typeface="Klinic Slab Medium" pitchFamily="2" charset="0"/>
                <a:ea typeface="Verdana" charset="0"/>
                <a:cs typeface="Verdana" charset="0"/>
              </a:rPr>
              <a:t>(82%).  </a:t>
            </a:r>
          </a:p>
        </p:txBody>
      </p:sp>
      <p:sp>
        <p:nvSpPr>
          <p:cNvPr id="84" name="TextBox 83">
            <a:extLst>
              <a:ext uri="{FF2B5EF4-FFF2-40B4-BE49-F238E27FC236}">
                <a16:creationId xmlns:a16="http://schemas.microsoft.com/office/drawing/2014/main" id="{FD591179-5933-774E-8A01-D773FC4E2E2B}"/>
              </a:ext>
            </a:extLst>
          </p:cNvPr>
          <p:cNvSpPr txBox="1"/>
          <p:nvPr/>
        </p:nvSpPr>
        <p:spPr>
          <a:xfrm>
            <a:off x="4566327" y="5019062"/>
            <a:ext cx="2994996" cy="338554"/>
          </a:xfrm>
          <a:prstGeom prst="rect">
            <a:avLst/>
          </a:prstGeom>
          <a:noFill/>
        </p:spPr>
        <p:txBody>
          <a:bodyPr wrap="square" rtlCol="0">
            <a:spAutoFit/>
          </a:bodyPr>
          <a:lstStyle/>
          <a:p>
            <a:pPr algn="ctr" defTabSz="914377"/>
            <a:r>
              <a:rPr lang="en-US" sz="800">
                <a:solidFill>
                  <a:srgbClr val="7D726D"/>
                </a:solidFill>
                <a:latin typeface="Verdana" panose="020B0604030504040204" pitchFamily="34" charset="0"/>
                <a:ea typeface="Verdana" panose="020B0604030504040204" pitchFamily="34" charset="0"/>
                <a:cs typeface="Verdana" panose="020B0604030504040204" pitchFamily="34" charset="0"/>
              </a:rPr>
              <a:t>- Accenture</a:t>
            </a:r>
          </a:p>
          <a:p>
            <a:pPr algn="ctr" defTabSz="914377"/>
            <a:endParaRPr lang="en-US" sz="80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sp>
        <p:nvSpPr>
          <p:cNvPr id="85" name="TextBox 84">
            <a:extLst>
              <a:ext uri="{FF2B5EF4-FFF2-40B4-BE49-F238E27FC236}">
                <a16:creationId xmlns:a16="http://schemas.microsoft.com/office/drawing/2014/main" id="{8F0CE937-EE7D-A043-A36F-F598EE0B41B6}"/>
              </a:ext>
            </a:extLst>
          </p:cNvPr>
          <p:cNvSpPr txBox="1"/>
          <p:nvPr/>
        </p:nvSpPr>
        <p:spPr>
          <a:xfrm>
            <a:off x="8118981" y="4035904"/>
            <a:ext cx="3401215" cy="812530"/>
          </a:xfrm>
          <a:prstGeom prst="rect">
            <a:avLst/>
          </a:prstGeom>
          <a:noFill/>
        </p:spPr>
        <p:txBody>
          <a:bodyPr wrap="square" rtlCol="0">
            <a:spAutoFit/>
          </a:bodyPr>
          <a:lstStyle/>
          <a:p>
            <a:pPr algn="ctr" defTabSz="914377">
              <a:lnSpc>
                <a:spcPct val="130000"/>
              </a:lnSpc>
            </a:pPr>
            <a:r>
              <a:rPr lang="en-US" sz="1200" b="1">
                <a:solidFill>
                  <a:srgbClr val="7D726D"/>
                </a:solidFill>
                <a:latin typeface="Klinic Slab Medium" pitchFamily="2" charset="0"/>
                <a:ea typeface="Verdana" charset="0"/>
                <a:cs typeface="Verdana" charset="0"/>
              </a:rPr>
              <a:t>90% of CEO’s </a:t>
            </a:r>
            <a:r>
              <a:rPr lang="en-US" sz="1200">
                <a:solidFill>
                  <a:srgbClr val="7D726D"/>
                </a:solidFill>
                <a:latin typeface="Klinic Slab Medium" pitchFamily="2" charset="0"/>
                <a:ea typeface="Verdana" charset="0"/>
                <a:cs typeface="Verdana" charset="0"/>
              </a:rPr>
              <a:t>are changing the way they </a:t>
            </a:r>
            <a:r>
              <a:rPr lang="en-US" sz="1200" b="1">
                <a:solidFill>
                  <a:srgbClr val="7D726D"/>
                </a:solidFill>
                <a:latin typeface="Klinic Slab Medium" pitchFamily="2" charset="0"/>
                <a:ea typeface="Verdana" charset="0"/>
                <a:cs typeface="Verdana" charset="0"/>
              </a:rPr>
              <a:t>use technology </a:t>
            </a:r>
            <a:r>
              <a:rPr lang="en-US" sz="1200">
                <a:solidFill>
                  <a:srgbClr val="7D726D"/>
                </a:solidFill>
                <a:latin typeface="Klinic Slab Medium" pitchFamily="2" charset="0"/>
                <a:ea typeface="Verdana" charset="0"/>
                <a:cs typeface="Verdana" charset="0"/>
              </a:rPr>
              <a:t>to deliver on </a:t>
            </a:r>
            <a:r>
              <a:rPr lang="en-US" sz="1200" b="1">
                <a:solidFill>
                  <a:srgbClr val="7D726D"/>
                </a:solidFill>
                <a:latin typeface="Klinic Slab Medium" pitchFamily="2" charset="0"/>
                <a:ea typeface="Verdana" charset="0"/>
                <a:cs typeface="Verdana" charset="0"/>
              </a:rPr>
              <a:t>new </a:t>
            </a:r>
            <a:r>
              <a:rPr lang="en-US" sz="1200">
                <a:solidFill>
                  <a:srgbClr val="7D726D"/>
                </a:solidFill>
                <a:latin typeface="Klinic Slab Medium" pitchFamily="2" charset="0"/>
                <a:ea typeface="Verdana" charset="0"/>
                <a:cs typeface="Verdana" charset="0"/>
              </a:rPr>
              <a:t>stakeholder</a:t>
            </a:r>
            <a:r>
              <a:rPr lang="en-US" sz="1200" b="1">
                <a:solidFill>
                  <a:srgbClr val="7D726D"/>
                </a:solidFill>
                <a:latin typeface="Klinic Slab Medium" pitchFamily="2" charset="0"/>
                <a:ea typeface="Verdana" charset="0"/>
                <a:cs typeface="Verdana" charset="0"/>
              </a:rPr>
              <a:t> expectations and demands</a:t>
            </a:r>
            <a:r>
              <a:rPr lang="en-US" sz="1200">
                <a:solidFill>
                  <a:srgbClr val="7D726D"/>
                </a:solidFill>
                <a:latin typeface="Klinic Slab Medium" pitchFamily="2" charset="0"/>
                <a:ea typeface="Verdana" charset="0"/>
                <a:cs typeface="Verdana" charset="0"/>
              </a:rPr>
              <a:t>. </a:t>
            </a:r>
          </a:p>
        </p:txBody>
      </p:sp>
      <p:sp>
        <p:nvSpPr>
          <p:cNvPr id="86" name="TextBox 85">
            <a:extLst>
              <a:ext uri="{FF2B5EF4-FFF2-40B4-BE49-F238E27FC236}">
                <a16:creationId xmlns:a16="http://schemas.microsoft.com/office/drawing/2014/main" id="{6A91BA95-6819-EA47-965E-AEA998B7D9E9}"/>
              </a:ext>
            </a:extLst>
          </p:cNvPr>
          <p:cNvSpPr txBox="1"/>
          <p:nvPr/>
        </p:nvSpPr>
        <p:spPr>
          <a:xfrm>
            <a:off x="8183727" y="5014094"/>
            <a:ext cx="3203688" cy="338554"/>
          </a:xfrm>
          <a:prstGeom prst="rect">
            <a:avLst/>
          </a:prstGeom>
          <a:noFill/>
        </p:spPr>
        <p:txBody>
          <a:bodyPr wrap="square" rtlCol="0">
            <a:spAutoFit/>
          </a:bodyPr>
          <a:lstStyle/>
          <a:p>
            <a:pPr algn="ctr" defTabSz="914377"/>
            <a:r>
              <a:rPr lang="en-US" sz="800">
                <a:solidFill>
                  <a:srgbClr val="7D726D"/>
                </a:solidFill>
                <a:latin typeface="Verdana" panose="020B0604030504040204" pitchFamily="34" charset="0"/>
                <a:ea typeface="Verdana" panose="020B0604030504040204" pitchFamily="34" charset="0"/>
                <a:cs typeface="Verdana" panose="020B0604030504040204" pitchFamily="34" charset="0"/>
              </a:rPr>
              <a:t>- PwC</a:t>
            </a:r>
          </a:p>
          <a:p>
            <a:pPr algn="ctr" defTabSz="914377"/>
            <a:endParaRPr lang="en-US" sz="80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87" name="Picture 86">
            <a:extLst>
              <a:ext uri="{FF2B5EF4-FFF2-40B4-BE49-F238E27FC236}">
                <a16:creationId xmlns:a16="http://schemas.microsoft.com/office/drawing/2014/main" id="{EE97B672-F0B4-5D46-ADB0-C264306BD4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5027" y="1973922"/>
            <a:ext cx="1221036" cy="1221036"/>
          </a:xfrm>
          <a:prstGeom prst="rect">
            <a:avLst/>
          </a:prstGeom>
        </p:spPr>
      </p:pic>
      <p:pic>
        <p:nvPicPr>
          <p:cNvPr id="88" name="Picture 87">
            <a:extLst>
              <a:ext uri="{FF2B5EF4-FFF2-40B4-BE49-F238E27FC236}">
                <a16:creationId xmlns:a16="http://schemas.microsoft.com/office/drawing/2014/main" id="{7282C993-2CC6-1547-9582-B03726DC88C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53307" y="1892329"/>
            <a:ext cx="1221036" cy="1305921"/>
          </a:xfrm>
          <a:prstGeom prst="rect">
            <a:avLst/>
          </a:prstGeom>
        </p:spPr>
      </p:pic>
      <p:pic>
        <p:nvPicPr>
          <p:cNvPr id="89" name="Picture 88">
            <a:extLst>
              <a:ext uri="{FF2B5EF4-FFF2-40B4-BE49-F238E27FC236}">
                <a16:creationId xmlns:a16="http://schemas.microsoft.com/office/drawing/2014/main" id="{57B70B2B-0503-5844-AFC5-D5F193484A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90037" y="1940693"/>
            <a:ext cx="1259103" cy="1259103"/>
          </a:xfrm>
          <a:prstGeom prst="rect">
            <a:avLst/>
          </a:prstGeom>
        </p:spPr>
      </p:pic>
      <p:sp>
        <p:nvSpPr>
          <p:cNvPr id="93" name="Title 1">
            <a:extLst>
              <a:ext uri="{FF2B5EF4-FFF2-40B4-BE49-F238E27FC236}">
                <a16:creationId xmlns:a16="http://schemas.microsoft.com/office/drawing/2014/main" id="{048C90E1-6826-0644-8204-1A6E8AB3C114}"/>
              </a:ext>
            </a:extLst>
          </p:cNvPr>
          <p:cNvSpPr txBox="1">
            <a:spLocks/>
          </p:cNvSpPr>
          <p:nvPr/>
        </p:nvSpPr>
        <p:spPr>
          <a:xfrm>
            <a:off x="541123" y="1297707"/>
            <a:ext cx="3448845" cy="552380"/>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933">
                <a:solidFill>
                  <a:srgbClr val="D40E8C"/>
                </a:solidFill>
              </a:rPr>
              <a:t>Engage Customers</a:t>
            </a:r>
          </a:p>
        </p:txBody>
      </p:sp>
      <p:sp>
        <p:nvSpPr>
          <p:cNvPr id="96" name="Title 1">
            <a:extLst>
              <a:ext uri="{FF2B5EF4-FFF2-40B4-BE49-F238E27FC236}">
                <a16:creationId xmlns:a16="http://schemas.microsoft.com/office/drawing/2014/main" id="{B3370368-61D9-EF45-808D-A471DCEE59A0}"/>
              </a:ext>
            </a:extLst>
          </p:cNvPr>
          <p:cNvSpPr txBox="1">
            <a:spLocks/>
          </p:cNvSpPr>
          <p:nvPr/>
        </p:nvSpPr>
        <p:spPr>
          <a:xfrm>
            <a:off x="4130520" y="1279291"/>
            <a:ext cx="4011952" cy="552380"/>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933">
                <a:solidFill>
                  <a:srgbClr val="D40E8C"/>
                </a:solidFill>
              </a:rPr>
              <a:t>Empower Workforce</a:t>
            </a:r>
          </a:p>
        </p:txBody>
      </p:sp>
      <p:sp>
        <p:nvSpPr>
          <p:cNvPr id="98" name="Title 1">
            <a:extLst>
              <a:ext uri="{FF2B5EF4-FFF2-40B4-BE49-F238E27FC236}">
                <a16:creationId xmlns:a16="http://schemas.microsoft.com/office/drawing/2014/main" id="{3E37D3B5-671A-F248-8726-9B55F753B482}"/>
              </a:ext>
            </a:extLst>
          </p:cNvPr>
          <p:cNvSpPr txBox="1">
            <a:spLocks/>
          </p:cNvSpPr>
          <p:nvPr/>
        </p:nvSpPr>
        <p:spPr>
          <a:xfrm>
            <a:off x="8095164" y="1297707"/>
            <a:ext cx="3448845" cy="552380"/>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933">
                <a:solidFill>
                  <a:srgbClr val="D40E8C"/>
                </a:solidFill>
              </a:rPr>
              <a:t>Optimize Business</a:t>
            </a:r>
          </a:p>
        </p:txBody>
      </p:sp>
      <p:sp>
        <p:nvSpPr>
          <p:cNvPr id="3" name="Rectangle 2"/>
          <p:cNvSpPr/>
          <p:nvPr/>
        </p:nvSpPr>
        <p:spPr>
          <a:xfrm>
            <a:off x="5974813" y="3244335"/>
            <a:ext cx="227948" cy="300210"/>
          </a:xfrm>
          <a:prstGeom prst="rect">
            <a:avLst/>
          </a:prstGeom>
        </p:spPr>
        <p:txBody>
          <a:bodyPr wrap="none">
            <a:spAutoFit/>
          </a:bodyPr>
          <a:lstStyle/>
          <a:p>
            <a:pPr defTabSz="914377"/>
            <a:r>
              <a:rPr lang="en-US" sz="1351" dirty="0">
                <a:solidFill>
                  <a:srgbClr val="000000"/>
                </a:solidFill>
                <a:latin typeface="Times New Roman" panose="02020603050405020304" pitchFamily="18" charset="0"/>
              </a:rPr>
              <a:t> </a:t>
            </a:r>
            <a:endParaRPr lang="en-US" sz="1351" dirty="0">
              <a:solidFill>
                <a:prstClr val="black"/>
              </a:solidFill>
              <a:latin typeface="Calibri" panose="020F0502020204030204"/>
            </a:endParaRPr>
          </a:p>
        </p:txBody>
      </p:sp>
    </p:spTree>
    <p:extLst>
      <p:ext uri="{BB962C8B-B14F-4D97-AF65-F5344CB8AC3E}">
        <p14:creationId xmlns:p14="http://schemas.microsoft.com/office/powerpoint/2010/main" val="10421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83"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The Story So Far…</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How did I get here? I just write code…</a:t>
            </a:r>
          </a:p>
        </p:txBody>
      </p:sp>
    </p:spTree>
    <p:extLst>
      <p:ext uri="{BB962C8B-B14F-4D97-AF65-F5344CB8AC3E}">
        <p14:creationId xmlns:p14="http://schemas.microsoft.com/office/powerpoint/2010/main" val="349306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We have data, but…</a:t>
            </a:r>
          </a:p>
        </p:txBody>
      </p:sp>
      <p:sp>
        <p:nvSpPr>
          <p:cNvPr id="2" name="TextBox 1">
            <a:extLst>
              <a:ext uri="{FF2B5EF4-FFF2-40B4-BE49-F238E27FC236}">
                <a16:creationId xmlns:a16="http://schemas.microsoft.com/office/drawing/2014/main" id="{E2AF51DA-9BE8-4953-8087-9FE09D81F27B}"/>
              </a:ext>
            </a:extLst>
          </p:cNvPr>
          <p:cNvSpPr txBox="1"/>
          <p:nvPr/>
        </p:nvSpPr>
        <p:spPr>
          <a:xfrm>
            <a:off x="546100" y="1214059"/>
            <a:ext cx="11322918" cy="3970318"/>
          </a:xfrm>
          <a:prstGeom prst="rect">
            <a:avLst/>
          </a:prstGeom>
          <a:noFill/>
        </p:spPr>
        <p:txBody>
          <a:bodyPr wrap="square" rtlCol="0">
            <a:spAutoFit/>
          </a:bodyPr>
          <a:lstStyle/>
          <a:p>
            <a:r>
              <a:rPr lang="en-US" dirty="0"/>
              <a:t>I started on a new client project last summer. The team I joined delivered a brand new application by November and it went live in December. This application produces lots of data. User data, product data, application data, log data; you get the idea. We used Cosmos to store all this data and everything was great….until another team said they needed access to it.</a:t>
            </a:r>
          </a:p>
          <a:p>
            <a:endParaRPr lang="en-US" dirty="0"/>
          </a:p>
          <a:p>
            <a:r>
              <a:rPr lang="en-US" dirty="0"/>
              <a:t>However, they didn’t really want access to the data. They wanted to create new reports and analyze it, but they wanted no part of the data in its Cosmos form. They wanted the data stored in a way they could understand it.</a:t>
            </a:r>
          </a:p>
          <a:p>
            <a:endParaRPr lang="en-US" dirty="0"/>
          </a:p>
          <a:p>
            <a:r>
              <a:rPr lang="en-US" dirty="0"/>
              <a:t>So!</a:t>
            </a:r>
          </a:p>
          <a:p>
            <a:endParaRPr lang="en-US" dirty="0"/>
          </a:p>
          <a:p>
            <a:r>
              <a:rPr lang="en-US" dirty="0"/>
              <a:t>The decision was made to create a relational model, move the data out of Cosmos and transform/store it in this new relational model hosted in Azure SQL.</a:t>
            </a:r>
          </a:p>
          <a:p>
            <a:endParaRPr lang="en-US" dirty="0"/>
          </a:p>
          <a:p>
            <a:r>
              <a:rPr lang="en-US" dirty="0"/>
              <a:t>Which leads us to Azure Data Factory…</a:t>
            </a:r>
          </a:p>
        </p:txBody>
      </p:sp>
    </p:spTree>
    <p:extLst>
      <p:ext uri="{BB962C8B-B14F-4D97-AF65-F5344CB8AC3E}">
        <p14:creationId xmlns:p14="http://schemas.microsoft.com/office/powerpoint/2010/main" val="18175569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08EF-742C-1A40-94C0-804B5335E59E}"/>
              </a:ext>
            </a:extLst>
          </p:cNvPr>
          <p:cNvSpPr>
            <a:spLocks noGrp="1"/>
          </p:cNvSpPr>
          <p:nvPr>
            <p:ph type="ctrTitle"/>
          </p:nvPr>
        </p:nvSpPr>
        <p:spPr/>
        <p:txBody>
          <a:bodyPr/>
          <a:lstStyle/>
          <a:p>
            <a:r>
              <a:rPr lang="en-US" dirty="0"/>
              <a:t>What is Data Factory</a:t>
            </a:r>
          </a:p>
        </p:txBody>
      </p:sp>
      <p:sp>
        <p:nvSpPr>
          <p:cNvPr id="3" name="Subtitle 2">
            <a:extLst>
              <a:ext uri="{FF2B5EF4-FFF2-40B4-BE49-F238E27FC236}">
                <a16:creationId xmlns:a16="http://schemas.microsoft.com/office/drawing/2014/main" id="{D0FBD01E-55A0-4F8A-A70E-12990F9B5654}"/>
              </a:ext>
            </a:extLst>
          </p:cNvPr>
          <p:cNvSpPr>
            <a:spLocks noGrp="1"/>
          </p:cNvSpPr>
          <p:nvPr>
            <p:ph type="subTitle" idx="1"/>
          </p:nvPr>
        </p:nvSpPr>
        <p:spPr/>
        <p:txBody>
          <a:bodyPr/>
          <a:lstStyle/>
          <a:p>
            <a:r>
              <a:rPr lang="en-US" sz="1800" dirty="0"/>
              <a:t>Azure Data Factory is a cloud-based data integration service that allows you to create data-driven workflows in the cloud for orchestrating and automating data movement and data transformation.</a:t>
            </a:r>
          </a:p>
        </p:txBody>
      </p:sp>
      <p:pic>
        <p:nvPicPr>
          <p:cNvPr id="4" name="Picture Placeholder 4">
            <a:extLst>
              <a:ext uri="{FF2B5EF4-FFF2-40B4-BE49-F238E27FC236}">
                <a16:creationId xmlns:a16="http://schemas.microsoft.com/office/drawing/2014/main" id="{7225518E-1D55-4C7E-A57D-914D83CE1521}"/>
              </a:ext>
            </a:extLst>
          </p:cNvPr>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a:xfrm>
            <a:off x="5481916" y="1915521"/>
            <a:ext cx="1219200" cy="1219200"/>
          </a:xfrm>
          <a:prstGeom prst="rect">
            <a:avLst/>
          </a:prstGeom>
        </p:spPr>
      </p:pic>
    </p:spTree>
    <p:extLst>
      <p:ext uri="{BB962C8B-B14F-4D97-AF65-F5344CB8AC3E}">
        <p14:creationId xmlns:p14="http://schemas.microsoft.com/office/powerpoint/2010/main" val="40842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What does that mean?</a:t>
            </a:r>
          </a:p>
        </p:txBody>
      </p:sp>
      <p:sp>
        <p:nvSpPr>
          <p:cNvPr id="2" name="TextBox 1">
            <a:extLst>
              <a:ext uri="{FF2B5EF4-FFF2-40B4-BE49-F238E27FC236}">
                <a16:creationId xmlns:a16="http://schemas.microsoft.com/office/drawing/2014/main" id="{E2AF51DA-9BE8-4953-8087-9FE09D81F27B}"/>
              </a:ext>
            </a:extLst>
          </p:cNvPr>
          <p:cNvSpPr txBox="1"/>
          <p:nvPr/>
        </p:nvSpPr>
        <p:spPr>
          <a:xfrm>
            <a:off x="546100" y="1214059"/>
            <a:ext cx="10604500" cy="2308324"/>
          </a:xfrm>
          <a:prstGeom prst="rect">
            <a:avLst/>
          </a:prstGeom>
          <a:noFill/>
        </p:spPr>
        <p:txBody>
          <a:bodyPr wrap="square" rtlCol="0">
            <a:spAutoFit/>
          </a:bodyPr>
          <a:lstStyle/>
          <a:p>
            <a:r>
              <a:rPr lang="en-US" dirty="0"/>
              <a:t>In simple terms, Data Factory is a task scheduler primarily focused on data. It provides a set of tools to move, transform and analyze your data.</a:t>
            </a:r>
          </a:p>
          <a:p>
            <a:endParaRPr lang="en-US" dirty="0"/>
          </a:p>
          <a:p>
            <a:r>
              <a:rPr lang="en-US" dirty="0"/>
              <a:t>It also provides more advanced tools such as Machine Learning and Data Lake Analytics. We won't cover any of the advanced topics in this course, but keep them in mind if you decide to use Data Factory for your own projects.  </a:t>
            </a:r>
          </a:p>
          <a:p>
            <a:endParaRPr lang="en-US" dirty="0"/>
          </a:p>
          <a:p>
            <a:r>
              <a:rPr lang="en-US" dirty="0"/>
              <a:t>Let’s take a look at a Data Factory instance and go over the basic concepts.</a:t>
            </a:r>
          </a:p>
        </p:txBody>
      </p:sp>
    </p:spTree>
    <p:extLst>
      <p:ext uri="{BB962C8B-B14F-4D97-AF65-F5344CB8AC3E}">
        <p14:creationId xmlns:p14="http://schemas.microsoft.com/office/powerpoint/2010/main" val="347282285"/>
      </p:ext>
    </p:extLst>
  </p:cSld>
  <p:clrMapOvr>
    <a:masterClrMapping/>
  </p:clrMapOvr>
  <p:transition spd="slow">
    <p:push dir="u"/>
  </p:transition>
</p:sld>
</file>

<file path=ppt/theme/theme1.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10.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1.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2.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3.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4.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5.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5.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4847B2A7503B49B83528713A72D8D0" ma:contentTypeVersion="2" ma:contentTypeDescription="Create a new document." ma:contentTypeScope="" ma:versionID="21871146d2e1f93a89769ed8d36ae95c">
  <xsd:schema xmlns:xsd="http://www.w3.org/2001/XMLSchema" xmlns:xs="http://www.w3.org/2001/XMLSchema" xmlns:p="http://schemas.microsoft.com/office/2006/metadata/properties" xmlns:ns2="59777b1f-34ea-4d33-a377-a0c059aff9b2" targetNamespace="http://schemas.microsoft.com/office/2006/metadata/properties" ma:root="true" ma:fieldsID="0c4d4ffd6baff8404714fe88e8273a45" ns2:_="">
    <xsd:import namespace="59777b1f-34ea-4d33-a377-a0c059aff9b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77b1f-34ea-4d33-a377-a0c059aff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6F34F-4DDE-4250-83ED-BD459F33D5DE}">
  <ds:schemaRefs>
    <ds:schemaRef ds:uri="http://www.w3.org/XML/1998/namespace"/>
    <ds:schemaRef ds:uri="http://purl.org/dc/dcmitype/"/>
    <ds:schemaRef ds:uri="http://schemas.microsoft.com/office/infopath/2007/PartnerControls"/>
    <ds:schemaRef ds:uri="http://schemas.microsoft.com/office/2006/documentManagement/types"/>
    <ds:schemaRef ds:uri="http://purl.org/dc/terms/"/>
    <ds:schemaRef ds:uri="59777b1f-34ea-4d33-a377-a0c059aff9b2"/>
    <ds:schemaRef ds:uri="http://schemas.microsoft.com/office/2006/metadata/properti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1504B783-29F9-4C8E-8E16-4CD5498007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77b1f-34ea-4d33-a377-a0c059aff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20F5FB-6F0A-42E1-B2CD-B4B75B62F9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12991</TotalTime>
  <Words>1219</Words>
  <Application>Microsoft Office PowerPoint</Application>
  <PresentationFormat>Widescreen</PresentationFormat>
  <Paragraphs>146</Paragraphs>
  <Slides>19</Slides>
  <Notes>11</Notes>
  <HiddenSlides>0</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19</vt:i4>
      </vt:variant>
    </vt:vector>
  </HeadingPairs>
  <TitlesOfParts>
    <vt:vector size="50" baseType="lpstr">
      <vt:lpstr>Arial</vt:lpstr>
      <vt:lpstr>Calibri</vt:lpstr>
      <vt:lpstr>Calibri Light</vt:lpstr>
      <vt:lpstr>Consolas</vt:lpstr>
      <vt:lpstr>Klinic Slab Book</vt:lpstr>
      <vt:lpstr>Klinic Slab Light</vt:lpstr>
      <vt:lpstr>Klinic Slab Medium</vt:lpstr>
      <vt:lpstr>Segoe UI</vt:lpstr>
      <vt:lpstr>Segoe UI Bold</vt:lpstr>
      <vt:lpstr>Segoe UI Light</vt:lpstr>
      <vt:lpstr>Segoe UI Semibold</vt:lpstr>
      <vt:lpstr>Segoe UI Semilight</vt:lpstr>
      <vt:lpstr>segoe-ui_normal</vt:lpstr>
      <vt:lpstr>Times New Roman</vt:lpstr>
      <vt:lpstr>Verdana</vt:lpstr>
      <vt:lpstr>Wingdings</vt:lpstr>
      <vt:lpstr>1_SMSG Readiness Master Template 16x9_MODIFIED</vt:lpstr>
      <vt:lpstr>1_WHITE TEMPLATE</vt:lpstr>
      <vt:lpstr>1_LIGHT TEMPLATE</vt:lpstr>
      <vt:lpstr>2_Office Theme</vt:lpstr>
      <vt:lpstr>C+E Readiness Template</vt:lpstr>
      <vt:lpstr>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6_Office Theme</vt:lpstr>
      <vt:lpstr>Data Factory 101 James Smith – Architect </vt:lpstr>
      <vt:lpstr>PowerPoint Presentation</vt:lpstr>
      <vt:lpstr>Keys to Digital Innovation</vt:lpstr>
      <vt:lpstr>Pillars of Digital Innovation</vt:lpstr>
      <vt:lpstr>Awards </vt:lpstr>
      <vt:lpstr>The Story So Far…</vt:lpstr>
      <vt:lpstr>We have data, but…</vt:lpstr>
      <vt:lpstr>What is Data Factory</vt:lpstr>
      <vt:lpstr>What does that mean?</vt:lpstr>
      <vt:lpstr>Azure Data Factory</vt:lpstr>
      <vt:lpstr>PowerPoint Presentation</vt:lpstr>
      <vt:lpstr>PowerPoint Presentation</vt:lpstr>
      <vt:lpstr>PowerPoint Presentation</vt:lpstr>
      <vt:lpstr>PowerPoint Presentation</vt:lpstr>
      <vt:lpstr>PowerPoint Presentation</vt:lpstr>
      <vt:lpstr>PowerPoint Presentation</vt:lpstr>
      <vt:lpstr>To the Lab!</vt:lpstr>
      <vt:lpstr>Lab – Move the data from Azure Blob Storage to our Azure SQL Database  https://github.com/jamessmith119/datafactory101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James Smith</cp:lastModifiedBy>
  <cp:revision>173</cp:revision>
  <dcterms:created xsi:type="dcterms:W3CDTF">2018-11-27T23:27:12Z</dcterms:created>
  <dcterms:modified xsi:type="dcterms:W3CDTF">2019-04-23T19:15:47Z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0x010100C84847B2A7503B49B83528713A72D8D0</vt:lpwstr>
  </property>
</Properties>
</file>